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Noto Sans KR"/>
      <p:regular r:id="rId9"/>
      <p:bold r:id="rId10"/>
    </p:embeddedFont>
    <p:embeddedFont>
      <p:font typeface="Nanum Gothic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NotoSansK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NanumGothic-regular.fntdata"/><Relationship Id="rId10" Type="http://schemas.openxmlformats.org/officeDocument/2006/relationships/font" Target="fonts/NotoSansKR-bold.fntdata"/><Relationship Id="rId12" Type="http://schemas.openxmlformats.org/officeDocument/2006/relationships/font" Target="fonts/Nanum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f21a2ba640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f21a2ba640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Why Korea?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1.</a:t>
            </a: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CDMO&amp;시밀러: 한국이 규모, 속도, 품질면에서 앞서나가고 있음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2.</a:t>
            </a: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EMR(Electronic Medical Records, 병원진료기록), DHR(Digital Health Records, 건강데이터) 등: 병원 데이터들의 디지털화가 잘 되어있고, 공공데이터로 연결 잘 되어있어 임상 속도 빠르고 성공률 올라감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3. 플랫폼 기술:  빅파마들이 단순히 유망한 후보물질을 선점하던 방식에서 더 나아가 실패 리스크를 최소화하고 투자 효율성을 극대화하는 전략적인 움직임을 보이고 있음. 알테오젠, 에이비엘바이오, 리가켐바이오 등의 한국 기업들이 강세를 보임.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4. 안전함: 정부에서도 바이오를 밀어주고 있는것처럼 한국은 협력하기에 안전한 나라이다.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5&amp;6. 스타트업 수 많음 &amp; 상장 많음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그중에서도 가장 경쟁력 있는 CDMO!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글로벌 CDMO 시장은 계속 커지고 있고, CDMO 회사가 두각을 나타내고 있다.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특히 한국은 최근 CDMO 특별법 제정 : 수출 목적의 CDMO 제조업을 별도 업종으로 규정하고 이에 맞는 제조소 시설 기준과 관리 요건 마련 / CDMO 제조소에 대한 제조·품질관리(GMP) 적합인증에 법적 근거 마련/ CDMO 기업이 사용하는 원료의약품 수입 통관 절차 간소화 등 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0000"/>
                </a:solidFill>
                <a:latin typeface="Noto Sans KR"/>
                <a:ea typeface="Noto Sans KR"/>
                <a:cs typeface="Noto Sans KR"/>
                <a:sym typeface="Noto Sans KR"/>
              </a:rPr>
              <a:t>→ 원료 공급망 안정화 및 글로벌 시장에서의 신뢰도 상승 기대, 중소 및 중견 CDMO 기업의 해외진출 기회 확대</a:t>
            </a:r>
            <a:endParaRPr sz="1000">
              <a:solidFill>
                <a:srgbClr val="FF0000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삼성바이오로직스가 글락소스미스클라인(GSK)의 미국 록빌에 있는 바이오의약품 생산시설을 인수하며 기존 78만 5000L -&gt; 84만 5000L로 확대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→ 경쟁사인 론자(78만L) 제치고 글로벌 최대 수준 생산 규모로 확장됨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여러 나라, 여러 공장으로 나뉘어 있는 론자 등의 다른 기업과 달리, 삼성바이오로직스는 초대형 단일공장을 운영하여 집중을 통해 효율을 극대화 시킴 → 운영 효율성, 품질 일관성, 물류 및 공급망 안정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latin typeface="Noto Sans KR"/>
                <a:ea typeface="Noto Sans KR"/>
                <a:cs typeface="Noto Sans KR"/>
                <a:sym typeface="Noto Sans KR"/>
              </a:rPr>
              <a:t>삼성 수주 금액: 2024년 5조4000억원 / 2025년 6조8000억원</a:t>
            </a:r>
            <a:endParaRPr sz="1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74" name="Google Shape;174;g3f21a2ba640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5b11d1f17_1_10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d5b11d1f17_1_10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BIX의 방문객들은 바이오텍도 많지만 정부 관계자, 컨설팅 회사, 병원, 학계 등 여러 다양한 분야의 참관객이 있다.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-&gt;원하는 분야의 사람을 여기서 한 번에 다 만날 수 있다</a:t>
            </a:r>
            <a:endParaRPr b="1"/>
          </a:p>
        </p:txBody>
      </p:sp>
      <p:sp>
        <p:nvSpPr>
          <p:cNvPr id="254" name="Google Shape;254;g3d5b11d1f17_1_10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286000" y="1683545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algun Gothic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5880600" y="-1884862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699250" y="-894112"/>
            <a:ext cx="8717700" cy="11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2286000" y="1683545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algun Gothic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algun Gothic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247775" y="6884195"/>
            <a:ext cx="157734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3000"/>
              <a:buNone/>
              <a:defRPr sz="3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700"/>
              <a:buNone/>
              <a:defRPr sz="27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1259682" y="2521745"/>
            <a:ext cx="77370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1259682" y="3757613"/>
            <a:ext cx="77370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5880600" y="-1884862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2699250" y="-894112"/>
            <a:ext cx="8717700" cy="11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algun Gothic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247775" y="6884195"/>
            <a:ext cx="15773400" cy="2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259682" y="2521745"/>
            <a:ext cx="77370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259682" y="3757613"/>
            <a:ext cx="77370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4200"/>
            </a:lvl1pPr>
            <a:lvl2pPr indent="-40005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600"/>
            </a:lvl2pPr>
            <a:lvl3pPr indent="-40005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3000"/>
            </a:lvl3pPr>
            <a:lvl4pPr indent="-40005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4pPr>
            <a:lvl5pPr indent="-40005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5pPr>
            <a:lvl6pPr indent="-40005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7774782" y="1481138"/>
            <a:ext cx="9258300" cy="7310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259682" y="3086100"/>
            <a:ext cx="5898300" cy="57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algn="l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800"/>
            </a:lvl1pPr>
            <a:lvl2pPr indent="0" lvl="1" marL="0" algn="r">
              <a:spcBef>
                <a:spcPts val="0"/>
              </a:spcBef>
              <a:buNone/>
              <a:defRPr sz="1800"/>
            </a:lvl2pPr>
            <a:lvl3pPr indent="0" lvl="2" marL="0" algn="r">
              <a:spcBef>
                <a:spcPts val="0"/>
              </a:spcBef>
              <a:buNone/>
              <a:defRPr sz="1800"/>
            </a:lvl3pPr>
            <a:lvl4pPr indent="0" lvl="3" marL="0" algn="r">
              <a:spcBef>
                <a:spcPts val="0"/>
              </a:spcBef>
              <a:buNone/>
              <a:defRPr sz="1800"/>
            </a:lvl4pPr>
            <a:lvl5pPr indent="0" lvl="4" marL="0" algn="r">
              <a:spcBef>
                <a:spcPts val="0"/>
              </a:spcBef>
              <a:buNone/>
              <a:defRPr sz="1800"/>
            </a:lvl5pPr>
            <a:lvl6pPr indent="0" lvl="5" marL="0" algn="r">
              <a:spcBef>
                <a:spcPts val="0"/>
              </a:spcBef>
              <a:buNone/>
              <a:defRPr sz="1800"/>
            </a:lvl6pPr>
            <a:lvl7pPr indent="0" lvl="6" marL="0" algn="r">
              <a:spcBef>
                <a:spcPts val="0"/>
              </a:spcBef>
              <a:buNone/>
              <a:defRPr sz="1800"/>
            </a:lvl7pPr>
            <a:lvl8pPr indent="0" lvl="7" marL="0" algn="r">
              <a:spcBef>
                <a:spcPts val="0"/>
              </a:spcBef>
              <a:buNone/>
              <a:defRPr sz="1800"/>
            </a:lvl8pPr>
            <a:lvl9pPr indent="0" lvl="8" marL="0" algn="r">
              <a:spcBef>
                <a:spcPts val="0"/>
              </a:spcBef>
              <a:buNone/>
              <a:defRPr sz="1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Malgun Gothic"/>
              <a:buNone/>
              <a:defRPr b="0" i="0" sz="6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Malgun Gothic"/>
              <a:buNone/>
              <a:defRPr b="0" i="0" sz="6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57200" lvl="1" marL="9144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419100" lvl="2" marL="13716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400050" lvl="3" marL="18288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400050" lvl="4" marL="22860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400050" lvl="5" marL="2743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400050" lvl="6" marL="32004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400050" lvl="7" marL="36576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400050" lvl="8" marL="41148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spcBef>
                <a:spcPts val="0"/>
              </a:spcBef>
              <a:buNone/>
              <a:defRPr b="0" i="0" sz="18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25.jpg"/><Relationship Id="rId21" Type="http://schemas.openxmlformats.org/officeDocument/2006/relationships/image" Target="../media/image26.png"/><Relationship Id="rId24" Type="http://schemas.openxmlformats.org/officeDocument/2006/relationships/image" Target="../media/image23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26" Type="http://schemas.openxmlformats.org/officeDocument/2006/relationships/image" Target="../media/image21.png"/><Relationship Id="rId25" Type="http://schemas.openxmlformats.org/officeDocument/2006/relationships/image" Target="../media/image22.png"/><Relationship Id="rId27" Type="http://schemas.openxmlformats.org/officeDocument/2006/relationships/image" Target="../media/image28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7.png"/><Relationship Id="rId12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openxmlformats.org/officeDocument/2006/relationships/image" Target="../media/image5.png"/><Relationship Id="rId17" Type="http://schemas.openxmlformats.org/officeDocument/2006/relationships/image" Target="../media/image16.png"/><Relationship Id="rId16" Type="http://schemas.openxmlformats.org/officeDocument/2006/relationships/image" Target="../media/image10.png"/><Relationship Id="rId19" Type="http://schemas.openxmlformats.org/officeDocument/2006/relationships/image" Target="../media/image15.png"/><Relationship Id="rId1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/>
        </p:nvSpPr>
        <p:spPr>
          <a:xfrm>
            <a:off x="1066800" y="1497725"/>
            <a:ext cx="155391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Why </a:t>
            </a:r>
            <a:r>
              <a:rPr b="1" lang="en-US" sz="6000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Korea</a:t>
            </a:r>
            <a:endParaRPr b="1" sz="6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for Biopharma Collaboration</a:t>
            </a:r>
            <a:endParaRPr b="1" sz="9489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7841175" y="7558975"/>
            <a:ext cx="9450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anum Gothic"/>
              <a:buNone/>
            </a:pPr>
            <a:r>
              <a:rPr b="1" i="0" lang="en-US" sz="2700" u="none" strike="noStrik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Korea </a:t>
            </a:r>
            <a:r>
              <a:rPr b="1" i="0" lang="en-US" sz="2700" u="none" strike="noStrike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Biotechnology</a:t>
            </a:r>
            <a:r>
              <a:rPr b="1" i="0" lang="en-US" sz="2700" u="none" strike="noStrik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Industry Organization</a:t>
            </a:r>
            <a:endParaRPr b="1" sz="27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anum Gothic"/>
              <a:buNone/>
            </a:pPr>
            <a:r>
              <a:rPr b="1" lang="en-US" sz="2700">
                <a:latin typeface="Noto Sans KR"/>
                <a:ea typeface="Noto Sans KR"/>
                <a:cs typeface="Noto Sans KR"/>
                <a:sym typeface="Noto Sans KR"/>
              </a:rPr>
              <a:t>Manager / Team Leader</a:t>
            </a:r>
            <a:r>
              <a:rPr b="1" lang="en-US" sz="2700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of </a:t>
            </a:r>
            <a:r>
              <a:rPr b="1" lang="en-US" sz="2700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International Affairs Team</a:t>
            </a:r>
            <a:endParaRPr b="1" sz="2700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ts val="3600"/>
              <a:buFont typeface="Nanum Gothic"/>
              <a:buNone/>
            </a:pPr>
            <a:r>
              <a:rPr b="1" lang="en-US" sz="2700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IO</a:t>
            </a:r>
            <a:r>
              <a:rPr b="1" lang="en-US" sz="2700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b="1" lang="en-US" sz="2700">
                <a:latin typeface="Noto Sans KR"/>
                <a:ea typeface="Noto Sans KR"/>
                <a:cs typeface="Noto Sans KR"/>
                <a:sym typeface="Noto Sans KR"/>
              </a:rPr>
              <a:t>Song</a:t>
            </a:r>
            <a:endParaRPr b="1" sz="27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10896600" y="9563100"/>
            <a:ext cx="6362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00" u="none" cap="none" strike="noStrike">
                <a:solidFill>
                  <a:srgbClr val="595959"/>
                </a:solidFill>
                <a:latin typeface="Noto Sans KR"/>
                <a:ea typeface="Noto Sans KR"/>
                <a:cs typeface="Noto Sans KR"/>
                <a:sym typeface="Noto Sans KR"/>
              </a:rPr>
              <a:t>Copyright © KoreaBIO. All rights reserved.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952500"/>
            <a:ext cx="16243299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67000" y="330200"/>
            <a:ext cx="1892299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000" y="9385300"/>
            <a:ext cx="16243299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/>
        </p:nvSpPr>
        <p:spPr>
          <a:xfrm>
            <a:off x="1054100" y="9563100"/>
            <a:ext cx="798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2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787878"/>
                </a:solidFill>
                <a:latin typeface="Noto Sans KR"/>
                <a:ea typeface="Noto Sans KR"/>
                <a:cs typeface="Noto Sans KR"/>
                <a:sym typeface="Noto Sans KR"/>
              </a:rPr>
              <a:t>Korea Biotechnology Industry Organization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952500"/>
            <a:ext cx="16243299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67000" y="330200"/>
            <a:ext cx="1892299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6000" y="9385300"/>
            <a:ext cx="16243299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1054100" y="9563100"/>
            <a:ext cx="798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2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787878"/>
                </a:solidFill>
                <a:latin typeface="Noto Sans KR"/>
                <a:ea typeface="Noto Sans KR"/>
                <a:cs typeface="Noto Sans KR"/>
                <a:sym typeface="Noto Sans KR"/>
              </a:rPr>
              <a:t>Korea Biotechnology Industry Organization</a:t>
            </a:r>
            <a:endParaRPr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930950" y="337900"/>
            <a:ext cx="11961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2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01 A Fast-Growing Global Biopharma Hub</a:t>
            </a:r>
            <a:endParaRPr sz="22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445" y="3271978"/>
            <a:ext cx="3885826" cy="3892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idx="4294967295" type="ctrTitle"/>
          </p:nvPr>
        </p:nvSpPr>
        <p:spPr>
          <a:xfrm>
            <a:off x="1348379" y="4653994"/>
            <a:ext cx="3107700" cy="1129200"/>
          </a:xfrm>
          <a:prstGeom prst="rect">
            <a:avLst/>
          </a:prstGeom>
        </p:spPr>
        <p:txBody>
          <a:bodyPr anchorCtr="0" anchor="ctr" bIns="72825" lIns="72825" spcFirstLastPara="1" rIns="72825" wrap="square" tIns="7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87">
                <a:latin typeface="Noto Sans KR"/>
                <a:ea typeface="Noto Sans KR"/>
                <a:cs typeface="Noto Sans KR"/>
                <a:sym typeface="Noto Sans KR"/>
              </a:rPr>
              <a:t>WHY</a:t>
            </a:r>
            <a:endParaRPr b="1" sz="3987"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87">
                <a:latin typeface="Noto Sans KR"/>
                <a:ea typeface="Noto Sans KR"/>
                <a:cs typeface="Noto Sans KR"/>
                <a:sym typeface="Noto Sans KR"/>
              </a:rPr>
              <a:t>KOREA? </a:t>
            </a:r>
            <a:endParaRPr b="1" sz="3987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451075" y="2913880"/>
            <a:ext cx="4871400" cy="4608600"/>
          </a:xfrm>
          <a:prstGeom prst="arc">
            <a:avLst>
              <a:gd fmla="val 16362160" name="adj1"/>
              <a:gd fmla="val 5222050" name="adj2"/>
            </a:avLst>
          </a:prstGeom>
          <a:noFill/>
          <a:ln cap="flat" cmpd="sng" w="60675">
            <a:solidFill>
              <a:srgbClr val="C3CF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825" lIns="72825" spcFirstLastPara="1" rIns="72825" wrap="square" tIns="7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4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8451" y="3002758"/>
            <a:ext cx="306807" cy="3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6554" y="3736772"/>
            <a:ext cx="306807" cy="3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4966" y="4608499"/>
            <a:ext cx="306807" cy="3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465" y="5570459"/>
            <a:ext cx="306807" cy="3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2419" y="6460233"/>
            <a:ext cx="306807" cy="3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8451" y="7121119"/>
            <a:ext cx="306807" cy="3073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26"/>
          <p:cNvGrpSpPr/>
          <p:nvPr/>
        </p:nvGrpSpPr>
        <p:grpSpPr>
          <a:xfrm>
            <a:off x="4730732" y="2337187"/>
            <a:ext cx="3924915" cy="901598"/>
            <a:chOff x="5126750" y="3143499"/>
            <a:chExt cx="3585380" cy="823603"/>
          </a:xfrm>
        </p:grpSpPr>
        <p:pic>
          <p:nvPicPr>
            <p:cNvPr id="191" name="Google Shape;19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135340" y="3168114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6750" y="3143499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26"/>
          <p:cNvGrpSpPr/>
          <p:nvPr/>
        </p:nvGrpSpPr>
        <p:grpSpPr>
          <a:xfrm>
            <a:off x="5404459" y="3294616"/>
            <a:ext cx="3924915" cy="901598"/>
            <a:chOff x="5742154" y="4018121"/>
            <a:chExt cx="3585380" cy="823603"/>
          </a:xfrm>
        </p:grpSpPr>
        <p:pic>
          <p:nvPicPr>
            <p:cNvPr id="194" name="Google Shape;194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50744" y="4042736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42154" y="4018121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26"/>
          <p:cNvGrpSpPr/>
          <p:nvPr/>
        </p:nvGrpSpPr>
        <p:grpSpPr>
          <a:xfrm>
            <a:off x="5658964" y="4252086"/>
            <a:ext cx="3924915" cy="901598"/>
            <a:chOff x="5974683" y="4892744"/>
            <a:chExt cx="3585380" cy="823603"/>
          </a:xfrm>
        </p:grpSpPr>
        <p:pic>
          <p:nvPicPr>
            <p:cNvPr id="197" name="Google Shape;197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3273" y="4917359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74683" y="4892744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6"/>
          <p:cNvGrpSpPr/>
          <p:nvPr/>
        </p:nvGrpSpPr>
        <p:grpSpPr>
          <a:xfrm>
            <a:off x="5595960" y="5209535"/>
            <a:ext cx="3924915" cy="901598"/>
            <a:chOff x="5917128" y="5767367"/>
            <a:chExt cx="3585380" cy="823603"/>
          </a:xfrm>
        </p:grpSpPr>
        <p:pic>
          <p:nvPicPr>
            <p:cNvPr id="200" name="Google Shape;200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25718" y="5791982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917128" y="5767367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6"/>
          <p:cNvGrpSpPr/>
          <p:nvPr/>
        </p:nvGrpSpPr>
        <p:grpSpPr>
          <a:xfrm>
            <a:off x="5040350" y="6166985"/>
            <a:ext cx="3924915" cy="901598"/>
            <a:chOff x="5409583" y="6641989"/>
            <a:chExt cx="3585380" cy="823603"/>
          </a:xfrm>
        </p:grpSpPr>
        <p:pic>
          <p:nvPicPr>
            <p:cNvPr id="203" name="Google Shape;203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418173" y="6666604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409583" y="6641989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26"/>
          <p:cNvGrpSpPr/>
          <p:nvPr/>
        </p:nvGrpSpPr>
        <p:grpSpPr>
          <a:xfrm>
            <a:off x="4631958" y="7124435"/>
            <a:ext cx="3924915" cy="901598"/>
            <a:chOff x="5036521" y="7516612"/>
            <a:chExt cx="3585380" cy="823603"/>
          </a:xfrm>
        </p:grpSpPr>
        <p:pic>
          <p:nvPicPr>
            <p:cNvPr id="206" name="Google Shape;206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45111" y="7541227"/>
              <a:ext cx="3576790" cy="743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036521" y="7516612"/>
              <a:ext cx="823603" cy="82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26"/>
          <p:cNvSpPr txBox="1"/>
          <p:nvPr/>
        </p:nvSpPr>
        <p:spPr>
          <a:xfrm>
            <a:off x="5572734" y="2535400"/>
            <a:ext cx="28692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CDMO &amp; Biosimilars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157371" y="3512225"/>
            <a:ext cx="31077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Clinical Infrastructure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6519321" y="4469736"/>
            <a:ext cx="28692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latin typeface="Noto Sans KR"/>
                <a:ea typeface="Noto Sans KR"/>
                <a:cs typeface="Noto Sans KR"/>
                <a:sym typeface="Noto Sans KR"/>
              </a:rPr>
              <a:t> Platform Technology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5917600" y="6392022"/>
            <a:ext cx="27609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latin typeface="Noto Sans KR"/>
                <a:ea typeface="Noto Sans KR"/>
                <a:cs typeface="Noto Sans KR"/>
                <a:sym typeface="Noto Sans KR"/>
              </a:rPr>
              <a:t>Startup Ecosystem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486185" y="7342247"/>
            <a:ext cx="27609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latin typeface="Noto Sans KR"/>
                <a:ea typeface="Noto Sans KR"/>
                <a:cs typeface="Noto Sans KR"/>
                <a:sym typeface="Noto Sans KR"/>
              </a:rPr>
              <a:t>Active IPO market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445868" y="5409748"/>
            <a:ext cx="27609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84125" lIns="84125" spcFirstLastPara="1" rIns="84125" wrap="square" tIns="841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3">
                <a:latin typeface="Noto Sans KR"/>
                <a:ea typeface="Noto Sans KR"/>
                <a:cs typeface="Noto Sans KR"/>
                <a:sym typeface="Noto Sans KR"/>
              </a:rPr>
              <a:t>Safety &amp; Stability</a:t>
            </a:r>
            <a:endParaRPr b="1" sz="1963"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14" name="Google Shape;214;p26" title="creative_8780449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19888" y="6334536"/>
            <a:ext cx="518376" cy="51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title="free-icon-target-audience-5049138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02065" y="4402873"/>
            <a:ext cx="569559" cy="56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title="free-icon-biogas-2990976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75082" y="3454689"/>
            <a:ext cx="518376" cy="51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 title="free-icon-data-collection-2103533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7228" y="2513443"/>
            <a:ext cx="549891" cy="54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 title="protection_1705416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60020" y="5372018"/>
            <a:ext cx="518376" cy="51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 title="investment_15749305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98874" y="7304887"/>
            <a:ext cx="569559" cy="5695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/>
          <p:nvPr/>
        </p:nvSpPr>
        <p:spPr>
          <a:xfrm>
            <a:off x="10320858" y="2307205"/>
            <a:ext cx="4534500" cy="4281300"/>
          </a:xfrm>
          <a:prstGeom prst="rect">
            <a:avLst/>
          </a:prstGeom>
          <a:noFill/>
          <a:ln cap="flat" cmpd="sng" w="313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150" lIns="100150" spcFirstLastPara="1" rIns="100150" wrap="square" tIns="100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1" name="Google Shape;221;p26"/>
          <p:cNvGrpSpPr/>
          <p:nvPr/>
        </p:nvGrpSpPr>
        <p:grpSpPr>
          <a:xfrm>
            <a:off x="13350935" y="4070390"/>
            <a:ext cx="1082618" cy="1025750"/>
            <a:chOff x="5436275" y="1878325"/>
            <a:chExt cx="1836813" cy="1740625"/>
          </a:xfrm>
        </p:grpSpPr>
        <p:pic>
          <p:nvPicPr>
            <p:cNvPr id="222" name="Google Shape;222;p26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5436275" y="1878325"/>
              <a:ext cx="1740625" cy="1740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26"/>
            <p:cNvSpPr txBox="1"/>
            <p:nvPr/>
          </p:nvSpPr>
          <p:spPr>
            <a:xfrm>
              <a:off x="5577488" y="2461478"/>
              <a:ext cx="1695600" cy="6876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28070">
                <a:srgbClr val="000000">
                  <a:alpha val="27000"/>
                </a:srgbClr>
              </a:outerShdw>
            </a:effectLst>
          </p:spPr>
          <p:txBody>
            <a:bodyPr anchorCtr="0" anchor="t" bIns="53900" lIns="53900" spcFirstLastPara="1" rIns="53900" wrap="square" tIns="53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22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60,000 L</a:t>
              </a:r>
              <a:endParaRPr b="1" sz="1622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24" name="Google Shape;224;p26"/>
          <p:cNvGrpSpPr/>
          <p:nvPr/>
        </p:nvGrpSpPr>
        <p:grpSpPr>
          <a:xfrm>
            <a:off x="10871878" y="2923845"/>
            <a:ext cx="2478762" cy="2478749"/>
            <a:chOff x="3368444" y="1388755"/>
            <a:chExt cx="2779504" cy="2779490"/>
          </a:xfrm>
        </p:grpSpPr>
        <p:pic>
          <p:nvPicPr>
            <p:cNvPr id="225" name="Google Shape;225;p26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368444" y="1388755"/>
              <a:ext cx="2779490" cy="2779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26"/>
            <p:cNvSpPr txBox="1"/>
            <p:nvPr/>
          </p:nvSpPr>
          <p:spPr>
            <a:xfrm>
              <a:off x="3368448" y="2354153"/>
              <a:ext cx="2779500" cy="6876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42474">
                <a:srgbClr val="000000">
                  <a:alpha val="27000"/>
                </a:srgbClr>
              </a:outerShdw>
            </a:effectLst>
          </p:spPr>
          <p:txBody>
            <a:bodyPr anchorCtr="0" anchor="t" bIns="81525" lIns="81525" spcFirstLastPara="1" rIns="81525" wrap="square" tIns="81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68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780,000 L</a:t>
              </a:r>
              <a:endParaRPr b="1" sz="3568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7" name="Google Shape;227;p26"/>
          <p:cNvSpPr txBox="1"/>
          <p:nvPr/>
        </p:nvSpPr>
        <p:spPr>
          <a:xfrm>
            <a:off x="10966884" y="5540790"/>
            <a:ext cx="3045000" cy="753300"/>
          </a:xfrm>
          <a:prstGeom prst="rect">
            <a:avLst/>
          </a:prstGeom>
          <a:noFill/>
          <a:ln>
            <a:noFill/>
          </a:ln>
          <a:effectLst>
            <a:outerShdw rotWithShape="0" algn="bl" dir="2280000" dist="52173">
              <a:srgbClr val="000000">
                <a:alpha val="27000"/>
              </a:srgbClr>
            </a:outerShdw>
          </a:effectLst>
        </p:spPr>
        <p:txBody>
          <a:bodyPr anchorCtr="0" anchor="t" bIns="100150" lIns="100150" spcFirstLastPara="1" rIns="100150" wrap="square" tIns="100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82">
                <a:solidFill>
                  <a:srgbClr val="23398C"/>
                </a:solidFill>
                <a:latin typeface="Malgun Gothic"/>
                <a:ea typeface="Malgun Gothic"/>
                <a:cs typeface="Malgun Gothic"/>
                <a:sym typeface="Malgun Gothic"/>
              </a:rPr>
              <a:t>845,000 L</a:t>
            </a:r>
            <a:endParaRPr b="1" sz="4382">
              <a:solidFill>
                <a:srgbClr val="23398C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585425" y="1932911"/>
            <a:ext cx="1840191" cy="69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14973524" y="2177625"/>
            <a:ext cx="25713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25" lIns="70275" spcFirstLastPara="1" rIns="70275" wrap="square" tIns="35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784,000+ liters</a:t>
            </a:r>
            <a:endParaRPr sz="1076"/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Char char="•"/>
            </a:pPr>
            <a:r>
              <a:rPr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Plant 1: 30,000 liters</a:t>
            </a:r>
            <a:endParaRPr sz="1076"/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Char char="•"/>
            </a:pPr>
            <a:r>
              <a:rPr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Plant 2: 150,000 liters</a:t>
            </a:r>
            <a:endParaRPr sz="1076"/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Char char="•"/>
            </a:pPr>
            <a:r>
              <a:rPr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Plant 3: 180,000 liters </a:t>
            </a:r>
            <a:endParaRPr sz="1076"/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Char char="•"/>
            </a:pPr>
            <a:r>
              <a:rPr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Plant 4: 240,000 liters</a:t>
            </a:r>
            <a:endParaRPr sz="1076"/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Char char="•"/>
            </a:pPr>
            <a:r>
              <a:rPr lang="en-US" sz="1537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Plant 5: 180,000 liters</a:t>
            </a:r>
            <a:endParaRPr sz="1537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219611" lvl="0" marL="219611" marR="0" rtl="0" algn="l">
              <a:spcBef>
                <a:spcPts val="0"/>
              </a:spcBef>
              <a:spcAft>
                <a:spcPts val="0"/>
              </a:spcAft>
              <a:buSzPts val="1537"/>
              <a:buFont typeface="Malgun Gothic"/>
              <a:buChar char="•"/>
            </a:pPr>
            <a:r>
              <a:rPr lang="en-US" sz="1537">
                <a:latin typeface="Malgun Gothic"/>
                <a:ea typeface="Malgun Gothic"/>
                <a:cs typeface="Malgun Gothic"/>
                <a:sym typeface="Malgun Gothic"/>
              </a:rPr>
              <a:t>US Plant: 60,000 liters</a:t>
            </a:r>
            <a:endParaRPr sz="1537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0" name="Google Shape;230;p26"/>
          <p:cNvSpPr/>
          <p:nvPr/>
        </p:nvSpPr>
        <p:spPr>
          <a:xfrm>
            <a:off x="15263750" y="4845940"/>
            <a:ext cx="1863600" cy="1759500"/>
          </a:xfrm>
          <a:prstGeom prst="rect">
            <a:avLst/>
          </a:prstGeom>
          <a:noFill/>
          <a:ln cap="flat" cmpd="sng" w="128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175" lIns="41175" spcFirstLastPara="1" rIns="41175" wrap="square" tIns="4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3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1" name="Google Shape;231;p26"/>
          <p:cNvGrpSpPr/>
          <p:nvPr/>
        </p:nvGrpSpPr>
        <p:grpSpPr>
          <a:xfrm>
            <a:off x="15869364" y="5239942"/>
            <a:ext cx="765261" cy="708609"/>
            <a:chOff x="6697762" y="2180955"/>
            <a:chExt cx="1890000" cy="1750084"/>
          </a:xfrm>
        </p:grpSpPr>
        <p:pic>
          <p:nvPicPr>
            <p:cNvPr id="232" name="Google Shape;232;p26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6697767" y="2180955"/>
              <a:ext cx="1750109" cy="1750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6"/>
            <p:cNvSpPr txBox="1"/>
            <p:nvPr/>
          </p:nvSpPr>
          <p:spPr>
            <a:xfrm>
              <a:off x="6697762" y="2734343"/>
              <a:ext cx="1890000" cy="7665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2280000" dist="21496">
                <a:srgbClr val="000000">
                  <a:alpha val="27000"/>
                </a:srgbClr>
              </a:outerShdw>
            </a:effectLst>
          </p:spPr>
          <p:txBody>
            <a:bodyPr anchorCtr="0" anchor="t" bIns="41275" lIns="41275" spcFirstLastPara="1" rIns="41275" wrap="square" tIns="41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6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330,000 L</a:t>
              </a:r>
              <a:endParaRPr b="1" sz="106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pic>
        <p:nvPicPr>
          <p:cNvPr id="234" name="Google Shape;234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853421" y="5970525"/>
            <a:ext cx="227747" cy="22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6634569" y="5687700"/>
            <a:ext cx="171551" cy="1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742653" y="5086683"/>
            <a:ext cx="189225" cy="18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567388" y="5598628"/>
            <a:ext cx="293936" cy="293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/>
        </p:nvSpPr>
        <p:spPr>
          <a:xfrm>
            <a:off x="15633514" y="6211317"/>
            <a:ext cx="1251300" cy="309600"/>
          </a:xfrm>
          <a:prstGeom prst="rect">
            <a:avLst/>
          </a:prstGeom>
          <a:noFill/>
          <a:ln>
            <a:noFill/>
          </a:ln>
          <a:effectLst>
            <a:outerShdw rotWithShape="0" algn="bl" dir="2280000" dist="21443">
              <a:srgbClr val="000000">
                <a:alpha val="27000"/>
              </a:srgbClr>
            </a:outerShdw>
          </a:effectLst>
        </p:spPr>
        <p:txBody>
          <a:bodyPr anchorCtr="0" anchor="t" bIns="41175" lIns="41175" spcFirstLastPara="1" rIns="41175" wrap="square" tIns="4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1">
                <a:solidFill>
                  <a:srgbClr val="B96E47"/>
                </a:solidFill>
                <a:latin typeface="Malgun Gothic"/>
                <a:ea typeface="Malgun Gothic"/>
                <a:cs typeface="Malgun Gothic"/>
                <a:sym typeface="Malgun Gothic"/>
              </a:rPr>
              <a:t>780,000 L</a:t>
            </a:r>
            <a:endParaRPr b="1" sz="1681">
              <a:solidFill>
                <a:srgbClr val="B96E47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16454003" y="5104441"/>
            <a:ext cx="241800" cy="241800"/>
          </a:xfrm>
          <a:prstGeom prst="ellipse">
            <a:avLst/>
          </a:prstGeom>
          <a:solidFill>
            <a:srgbClr val="B96E47"/>
          </a:solidFill>
          <a:ln>
            <a:noFill/>
          </a:ln>
        </p:spPr>
        <p:txBody>
          <a:bodyPr anchorCtr="0" anchor="ctr" bIns="36775" lIns="36775" spcFirstLastPara="1" rIns="36775" wrap="square" tIns="36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3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14855354" y="5892554"/>
            <a:ext cx="839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175" lIns="41175" spcFirstLastPara="1" rIns="41175" wrap="square" tIns="41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3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&gt;</a:t>
            </a:r>
            <a:endParaRPr sz="5403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764374" y="4738602"/>
            <a:ext cx="872547" cy="187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6"/>
          <p:cNvGrpSpPr/>
          <p:nvPr/>
        </p:nvGrpSpPr>
        <p:grpSpPr>
          <a:xfrm>
            <a:off x="10750260" y="7131861"/>
            <a:ext cx="5330903" cy="1727030"/>
            <a:chOff x="10915237" y="6864232"/>
            <a:chExt cx="5840805" cy="1892221"/>
          </a:xfrm>
        </p:grpSpPr>
        <p:pic>
          <p:nvPicPr>
            <p:cNvPr descr="셀트리온 Celltrion" id="243" name="Google Shape;243;p26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0915237" y="6864232"/>
              <a:ext cx="1892216" cy="48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롯데바이오, 피노바이오에 지분 투자…바이오 벤처와 상생 도모 &lt; 바이오 &lt; 기업 &lt; 기사본문 - 히트뉴스" id="244" name="Google Shape;244;p26"/>
            <p:cNvPicPr preferRelativeResize="0"/>
            <p:nvPr/>
          </p:nvPicPr>
          <p:blipFill rotWithShape="1">
            <a:blip r:embed="rId21">
              <a:alphaModFix/>
            </a:blip>
            <a:srcRect b="15607" l="5170" r="48253" t="17695"/>
            <a:stretch/>
          </p:blipFill>
          <p:spPr>
            <a:xfrm>
              <a:off x="13110812" y="6991437"/>
              <a:ext cx="1449648" cy="498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프레스티지바이오로직스 - 나무위키" id="245" name="Google Shape;245;p26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157437" y="7621524"/>
              <a:ext cx="1585633" cy="451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에스티팜, 소속부 '벤처기업부'로 변경 &lt; 제약·바이오 &lt; 산업 &lt; 기사본문 - 팜뉴스" id="246" name="Google Shape;246;p26"/>
            <p:cNvPicPr preferRelativeResize="0"/>
            <p:nvPr/>
          </p:nvPicPr>
          <p:blipFill rotWithShape="1">
            <a:blip r:embed="rId23">
              <a:alphaModFix/>
            </a:blip>
            <a:srcRect b="24056" l="24123" r="23148" t="24762"/>
            <a:stretch/>
          </p:blipFill>
          <p:spPr>
            <a:xfrm>
              <a:off x="14863812" y="6991425"/>
              <a:ext cx="1892230" cy="4985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K바이오사이언스 [신입/경력] 22년 4분기 해외 BD1실 수시채용 | 공모전 대외활동-링커리어" id="247" name="Google Shape;247;p26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3817137" y="8202634"/>
              <a:ext cx="1549867" cy="5538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로고 – CJ미디어라이브러리" id="248" name="Google Shape;248;p26"/>
            <p:cNvPicPr preferRelativeResize="0"/>
            <p:nvPr/>
          </p:nvPicPr>
          <p:blipFill rotWithShape="1">
            <a:blip r:embed="rId25">
              <a:alphaModFix/>
            </a:blip>
            <a:srcRect b="28569" l="0" r="0" t="30707"/>
            <a:stretch/>
          </p:blipFill>
          <p:spPr>
            <a:xfrm>
              <a:off x="12889512" y="7549594"/>
              <a:ext cx="1892229" cy="58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dia - GC Cell" id="249" name="Google Shape;249;p26"/>
            <p:cNvPicPr preferRelativeResize="0"/>
            <p:nvPr/>
          </p:nvPicPr>
          <p:blipFill rotWithShape="1">
            <a:blip r:embed="rId26">
              <a:alphaModFix/>
            </a:blip>
            <a:srcRect b="27862" l="9077" r="4065" t="27550"/>
            <a:stretch/>
          </p:blipFill>
          <p:spPr>
            <a:xfrm>
              <a:off x="11538637" y="8234933"/>
              <a:ext cx="1734352" cy="498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예쁜 로고 만들기 바이넥스 : 네이버 블로그" id="250" name="Google Shape;250;p26"/>
            <p:cNvPicPr preferRelativeResize="0"/>
            <p:nvPr/>
          </p:nvPicPr>
          <p:blipFill rotWithShape="1">
            <a:blip r:embed="rId27">
              <a:alphaModFix/>
            </a:blip>
            <a:srcRect b="15668" l="0" r="0" t="19019"/>
            <a:stretch/>
          </p:blipFill>
          <p:spPr>
            <a:xfrm>
              <a:off x="14981687" y="7546686"/>
              <a:ext cx="1549868" cy="5774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/>
          <p:nvPr/>
        </p:nvSpPr>
        <p:spPr>
          <a:xfrm>
            <a:off x="11363700" y="6709400"/>
            <a:ext cx="5895600" cy="2346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1100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6475" lIns="106475" spcFirstLastPara="1" rIns="106475" wrap="square" tIns="1064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31">
              <a:highlight>
                <a:schemeClr val="lt1"/>
              </a:highlight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950" y="2176423"/>
            <a:ext cx="2225492" cy="222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000" y="952500"/>
            <a:ext cx="16243299" cy="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67000" y="330200"/>
            <a:ext cx="1892299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000" y="9385300"/>
            <a:ext cx="16243299" cy="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1054100" y="9563100"/>
            <a:ext cx="79884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2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000" u="none" cap="none" strike="noStrike">
                <a:solidFill>
                  <a:srgbClr val="787878"/>
                </a:solidFill>
                <a:latin typeface="Nanum Gothic"/>
                <a:ea typeface="Nanum Gothic"/>
                <a:cs typeface="Nanum Gothic"/>
                <a:sym typeface="Nanum Gothic"/>
              </a:rPr>
              <a:t>Korea Biotechnology Industry Organization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930950" y="337900"/>
            <a:ext cx="11961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02 Connect with Korea</a:t>
            </a:r>
            <a:endParaRPr sz="22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63" name="Google Shape;263;p27"/>
          <p:cNvSpPr txBox="1"/>
          <p:nvPr>
            <p:ph idx="4294967295" type="title"/>
          </p:nvPr>
        </p:nvSpPr>
        <p:spPr>
          <a:xfrm>
            <a:off x="3176223" y="2142273"/>
            <a:ext cx="68559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KR"/>
              <a:buNone/>
            </a:pPr>
            <a:r>
              <a:rPr b="1" lang="en-US" sz="3000">
                <a:latin typeface="Noto Sans KR"/>
                <a:ea typeface="Noto Sans KR"/>
                <a:cs typeface="Noto Sans KR"/>
                <a:sym typeface="Noto Sans KR"/>
              </a:rPr>
              <a:t>BIOPLUS-INTERPHEX KOREA 2026</a:t>
            </a:r>
            <a:endParaRPr sz="3000"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3333776" y="2933450"/>
            <a:ext cx="7776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📅  28 (Wed) - 20 (Fri), October, 2026</a:t>
            </a:r>
            <a:endParaRPr sz="2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📍    Coex, Seoul</a:t>
            </a:r>
            <a:endParaRPr sz="2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⭐</a:t>
            </a:r>
            <a:r>
              <a:rPr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 </a:t>
            </a:r>
            <a:r>
              <a:rPr b="1"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Canada – Country  of Honor 2026</a:t>
            </a:r>
            <a:br>
              <a:rPr b="1"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</a:br>
            <a:r>
              <a:rPr b="1"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      (Trade Commissioner Service in Seoul)</a:t>
            </a:r>
            <a:endParaRPr b="1" sz="2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🏢  Hosted by KoreaBIO</a:t>
            </a:r>
            <a:endParaRPr sz="20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795075" y="5003950"/>
            <a:ext cx="488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What this platform enables: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1054100" y="1347488"/>
            <a:ext cx="884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A gateway to Korea’s biotech ecosystem!</a:t>
            </a:r>
            <a:endParaRPr sz="19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1651520" y="8057879"/>
            <a:ext cx="31218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79825" lIns="159750" spcFirstLastPara="1" rIns="159750" wrap="square" tIns="79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ts val="5242"/>
              <a:buFont typeface="Malgun Gothic"/>
              <a:buNone/>
            </a:pPr>
            <a:r>
              <a:rPr lang="en-US" sz="1614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Website, LinkedIn, Youtube</a:t>
            </a:r>
            <a:endParaRPr sz="1614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ts val="5242"/>
              <a:buFont typeface="Malgun Gothic"/>
              <a:buNone/>
            </a:pPr>
            <a:r>
              <a:rPr lang="en-US" sz="1614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English Newsletter and more</a:t>
            </a:r>
            <a:endParaRPr sz="1614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grpSp>
        <p:nvGrpSpPr>
          <p:cNvPr id="268" name="Google Shape;268;p27"/>
          <p:cNvGrpSpPr/>
          <p:nvPr/>
        </p:nvGrpSpPr>
        <p:grpSpPr>
          <a:xfrm>
            <a:off x="15078254" y="6985325"/>
            <a:ext cx="1734950" cy="1737277"/>
            <a:chOff x="15216422" y="5484905"/>
            <a:chExt cx="2042800" cy="2045539"/>
          </a:xfrm>
        </p:grpSpPr>
        <p:sp>
          <p:nvSpPr>
            <p:cNvPr id="269" name="Google Shape;269;p27"/>
            <p:cNvSpPr/>
            <p:nvPr/>
          </p:nvSpPr>
          <p:spPr>
            <a:xfrm>
              <a:off x="15216422" y="5484905"/>
              <a:ext cx="2042800" cy="20455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335" rotWithShape="0" algn="t" dir="5400000" dist="36668">
                <a:srgbClr val="000000">
                  <a:alpha val="14900"/>
                </a:srgbClr>
              </a:outerShdw>
            </a:effectLst>
          </p:spPr>
          <p:txBody>
            <a:bodyPr anchorCtr="0" anchor="ctr" bIns="13200" lIns="26400" spcFirstLastPara="1" rIns="26400" wrap="square" tIns="13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2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pic>
          <p:nvPicPr>
            <p:cNvPr id="270" name="Google Shape;270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297711" y="5589411"/>
              <a:ext cx="1858039" cy="18580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27"/>
          <p:cNvSpPr/>
          <p:nvPr/>
        </p:nvSpPr>
        <p:spPr>
          <a:xfrm>
            <a:off x="11651515" y="7039672"/>
            <a:ext cx="31218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9825" lIns="159750" spcFirstLastPara="1" rIns="159750" wrap="square" tIns="79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ts val="5242"/>
              <a:buFont typeface="Malgun Gothic"/>
              <a:buNone/>
            </a:pPr>
            <a:r>
              <a:rPr b="1" lang="en-US" sz="2803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Stay </a:t>
            </a:r>
            <a:r>
              <a:rPr b="1" i="0" lang="en-US" sz="2803" u="none" cap="none" strike="noStrike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Connected</a:t>
            </a:r>
            <a:endParaRPr b="1" sz="2803">
              <a:solidFill>
                <a:srgbClr val="0077DF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DF"/>
              </a:buClr>
              <a:buSzPts val="5242"/>
              <a:buFont typeface="Malgun Gothic"/>
              <a:buNone/>
            </a:pPr>
            <a:r>
              <a:rPr b="1" i="0" lang="en-US" sz="2803" u="none" cap="none" strike="noStrike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with</a:t>
            </a:r>
            <a:r>
              <a:rPr b="1" lang="en-US" sz="2803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b="1" i="0" lang="en-US" sz="2803" u="none" cap="none" strike="noStrike">
                <a:solidFill>
                  <a:srgbClr val="0077DF"/>
                </a:solidFill>
                <a:latin typeface="Noto Sans KR"/>
                <a:ea typeface="Noto Sans KR"/>
                <a:cs typeface="Noto Sans KR"/>
                <a:sym typeface="Noto Sans KR"/>
              </a:rPr>
              <a:t>KoreaBIO!</a:t>
            </a:r>
            <a:endParaRPr b="1" sz="2803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957200" y="5600400"/>
            <a:ext cx="96672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KR"/>
              <a:buChar char="●"/>
            </a:pP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Connect 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with Korean biotech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&amp;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pharma companies</a:t>
            </a:r>
            <a:endParaRPr sz="2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KR"/>
              <a:buChar char="●"/>
            </a:pP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Explore 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licensing &amp; co-development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opportunities</a:t>
            </a:r>
            <a:endParaRPr sz="2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KR"/>
              <a:buChar char="●"/>
            </a:pP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Engage in 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CDMO and manufacturing collaborations</a:t>
            </a:r>
            <a:endParaRPr b="1" sz="2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KR"/>
              <a:buChar char="●"/>
            </a:pP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Participate in structure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1:1 partnering &amp; networking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sessions</a:t>
            </a:r>
            <a:endParaRPr sz="2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KR"/>
              <a:buChar char="●"/>
            </a:pP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Access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Korea’s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 innovation and </a:t>
            </a:r>
            <a:r>
              <a:rPr b="1" lang="en-US" sz="2300">
                <a:solidFill>
                  <a:schemeClr val="dk1"/>
                </a:solidFill>
                <a:latin typeface="Noto Sans KR"/>
                <a:ea typeface="Noto Sans KR"/>
                <a:cs typeface="Noto Sans KR"/>
                <a:sym typeface="Noto Sans KR"/>
              </a:rPr>
              <a:t>startup ecosystem</a:t>
            </a:r>
            <a:endParaRPr b="1" sz="2300">
              <a:solidFill>
                <a:schemeClr val="dk1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  <p:pic>
        <p:nvPicPr>
          <p:cNvPr id="273" name="Google Shape;273;p27"/>
          <p:cNvPicPr preferRelativeResize="0"/>
          <p:nvPr/>
        </p:nvPicPr>
        <p:blipFill rotWithShape="1">
          <a:blip r:embed="rId8">
            <a:alphaModFix/>
          </a:blip>
          <a:srcRect b="0" l="0" r="15590" t="12748"/>
          <a:stretch/>
        </p:blipFill>
        <p:spPr>
          <a:xfrm>
            <a:off x="10394975" y="2084043"/>
            <a:ext cx="6153148" cy="423858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7"/>
          <p:cNvSpPr txBox="1"/>
          <p:nvPr/>
        </p:nvSpPr>
        <p:spPr>
          <a:xfrm>
            <a:off x="11477350" y="1503900"/>
            <a:ext cx="48474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&lt; Attendance by Industry &gt;</a:t>
            </a:r>
            <a:endParaRPr b="1" sz="2300">
              <a:solidFill>
                <a:srgbClr val="000000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