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sldIdLst>
    <p:sldId id="256" r:id="rId5"/>
    <p:sldId id="4148" r:id="rId6"/>
    <p:sldId id="4150" r:id="rId7"/>
    <p:sldId id="4149" r:id="rId8"/>
  </p:sldIdLst>
  <p:sldSz cx="9144000" cy="5143500" type="screen16x9"/>
  <p:notesSz cx="6858000" cy="9144000"/>
  <p:defaultTextStyle>
    <a:defPPr>
      <a:defRPr lang="en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AA1CCB-D3F6-0262-EADD-C103F067D489}" v="35" dt="2026-06-22T18:29:53.3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7EEF5"/>
          </a:solidFill>
        </a:fill>
      </a:tcStyle>
    </a:wholeTbl>
    <a:band1H>
      <a:tcStyle>
        <a:tcBdr/>
        <a:fill>
          <a:solidFill>
            <a:srgbClr val="CCDBEB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CDBEB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058DC7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058DC7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058DC7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058DC7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589"/>
  </p:normalViewPr>
  <p:slideViewPr>
    <p:cSldViewPr snapToGrid="0">
      <p:cViewPr varScale="1">
        <p:scale>
          <a:sx n="160" d="100"/>
          <a:sy n="160" d="100"/>
        </p:scale>
        <p:origin x="7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;n">
            <a:extLst>
              <a:ext uri="{FF2B5EF4-FFF2-40B4-BE49-F238E27FC236}">
                <a16:creationId xmlns:a16="http://schemas.microsoft.com/office/drawing/2014/main" id="{D1385394-0427-9BE2-7B13-C38B87FB631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295" y="685800"/>
            <a:ext cx="6096076" cy="3429000"/>
          </a:xfrm>
          <a:prstGeom prst="rect">
            <a:avLst/>
          </a:prstGeom>
          <a:noFill/>
          <a:ln w="9528" cap="flat">
            <a:solidFill>
              <a:srgbClr val="000000"/>
            </a:solidFill>
            <a:prstDash val="solid"/>
            <a:round/>
          </a:ln>
        </p:spPr>
      </p:sp>
      <p:sp>
        <p:nvSpPr>
          <p:cNvPr id="3" name="Google Shape;4;n">
            <a:extLst>
              <a:ext uri="{FF2B5EF4-FFF2-40B4-BE49-F238E27FC236}">
                <a16:creationId xmlns:a16="http://schemas.microsoft.com/office/drawing/2014/main" id="{B3EF7F75-1D9D-44F6-0AA5-454463F2E2C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91421" rIns="91421" bIns="91421" anchor="t" anchorCtr="0" compatLnSpc="1">
            <a:noAutofit/>
          </a:bodyPr>
          <a:lstStyle/>
          <a:p>
            <a:pPr lvl="0"/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2254258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457200" marR="0" lvl="0" indent="-298451" algn="l" defTabSz="914400" rtl="0" fontAlgn="auto" hangingPunct="1">
      <a:lnSpc>
        <a:spcPct val="100000"/>
      </a:lnSpc>
      <a:spcBef>
        <a:spcPts val="0"/>
      </a:spcBef>
      <a:spcAft>
        <a:spcPts val="0"/>
      </a:spcAft>
      <a:buClr>
        <a:srgbClr val="000000"/>
      </a:buClr>
      <a:buSzPts val="1100"/>
      <a:buFont typeface="Arial"/>
      <a:buChar char="●"/>
      <a:tabLst/>
      <a:defRPr lang="en-LT" sz="1100" b="0" i="0" u="none" strike="noStrike" kern="0" cap="none" spc="0" baseline="0">
        <a:solidFill>
          <a:srgbClr val="000000"/>
        </a:solidFill>
        <a:uFillTx/>
        <a:latin typeface="Arial"/>
        <a:ea typeface="Arial"/>
        <a:cs typeface="Arial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1;p1:notes">
            <a:extLst>
              <a:ext uri="{FF2B5EF4-FFF2-40B4-BE49-F238E27FC236}">
                <a16:creationId xmlns:a16="http://schemas.microsoft.com/office/drawing/2014/main" id="{D7B1B362-D469-19DF-4C43-77DCB64F7E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Google Shape;32;p1:notes">
            <a:extLst>
              <a:ext uri="{FF2B5EF4-FFF2-40B4-BE49-F238E27FC236}">
                <a16:creationId xmlns:a16="http://schemas.microsoft.com/office/drawing/2014/main" id="{2D175B1D-1C8D-CF17-3CDF-18F7CB9D74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L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0;p18">
            <a:extLst>
              <a:ext uri="{FF2B5EF4-FFF2-40B4-BE49-F238E27FC236}">
                <a16:creationId xmlns:a16="http://schemas.microsoft.com/office/drawing/2014/main" id="{41760B36-2EEB-527D-5848-14838AA805E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/>
          <a:stretch>
            <a:fillRect/>
          </a:stretch>
        </p:blipFill>
        <p:spPr>
          <a:xfrm>
            <a:off x="-727121" y="3821826"/>
            <a:ext cx="5831073" cy="170267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3" name="Google Shape;11;p18">
            <a:extLst>
              <a:ext uri="{FF2B5EF4-FFF2-40B4-BE49-F238E27FC236}">
                <a16:creationId xmlns:a16="http://schemas.microsoft.com/office/drawing/2014/main" id="{74954350-9145-1CF1-94DA-69A239901A33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rcRect/>
          <a:stretch>
            <a:fillRect/>
          </a:stretch>
        </p:blipFill>
        <p:spPr>
          <a:xfrm>
            <a:off x="7547448" y="145645"/>
            <a:ext cx="1596551" cy="533552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4" name="Google Shape;12;p18">
            <a:extLst>
              <a:ext uri="{FF2B5EF4-FFF2-40B4-BE49-F238E27FC236}">
                <a16:creationId xmlns:a16="http://schemas.microsoft.com/office/drawing/2014/main" id="{B137EDF8-DF0B-3B26-8F34-B1C10895305E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/>
          </a:blip>
          <a:srcRect/>
          <a:stretch>
            <a:fillRect/>
          </a:stretch>
        </p:blipFill>
        <p:spPr>
          <a:xfrm>
            <a:off x="2287609" y="1960501"/>
            <a:ext cx="4568772" cy="1222497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319387858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;p19">
            <a:extLst>
              <a:ext uri="{FF2B5EF4-FFF2-40B4-BE49-F238E27FC236}">
                <a16:creationId xmlns:a16="http://schemas.microsoft.com/office/drawing/2014/main" id="{95DF9E26-5600-A1DE-6921-569C3D75A4F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90699" y="81006"/>
            <a:ext cx="7133197" cy="546317"/>
          </a:xfrm>
        </p:spPr>
        <p:txBody>
          <a:bodyPr anchor="ctr">
            <a:noAutofit/>
          </a:bodyPr>
          <a:lstStyle>
            <a:lvl1pPr algn="just">
              <a:defRPr sz="2400" b="1">
                <a:latin typeface="Roboto"/>
                <a:ea typeface="Roboto"/>
                <a:cs typeface="Roboto"/>
              </a:defRPr>
            </a:lvl1pPr>
          </a:lstStyle>
          <a:p>
            <a:pPr lvl="0"/>
            <a:endParaRPr lang="en-LT"/>
          </a:p>
        </p:txBody>
      </p:sp>
      <p:sp>
        <p:nvSpPr>
          <p:cNvPr id="3" name="Google Shape;15;p19">
            <a:extLst>
              <a:ext uri="{FF2B5EF4-FFF2-40B4-BE49-F238E27FC236}">
                <a16:creationId xmlns:a16="http://schemas.microsoft.com/office/drawing/2014/main" id="{4091BD34-098B-4F49-F3ED-4AD717DC47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595295" y="4749896"/>
            <a:ext cx="548704" cy="393603"/>
          </a:xfrm>
        </p:spPr>
        <p:txBody>
          <a:bodyPr/>
          <a:lstStyle>
            <a:lvl1pPr>
              <a:defRPr sz="800"/>
            </a:lvl1pPr>
          </a:lstStyle>
          <a:p>
            <a:pPr lvl="0"/>
            <a:fld id="{D22CF520-63A3-A44D-91A6-814B99EDDC30}" type="slidenum">
              <a:t>‹#›</a:t>
            </a:fld>
            <a:endParaRPr lang="en-US"/>
          </a:p>
        </p:txBody>
      </p:sp>
      <p:pic>
        <p:nvPicPr>
          <p:cNvPr id="4" name="Google Shape;16;p19">
            <a:extLst>
              <a:ext uri="{FF2B5EF4-FFF2-40B4-BE49-F238E27FC236}">
                <a16:creationId xmlns:a16="http://schemas.microsoft.com/office/drawing/2014/main" id="{FE9D3783-53F2-C339-B74F-0BB8FBBECDB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/>
          <a:stretch>
            <a:fillRect/>
          </a:stretch>
        </p:blipFill>
        <p:spPr>
          <a:xfrm>
            <a:off x="7270421" y="86685"/>
            <a:ext cx="1782375" cy="47692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Google Shape;17;p19">
            <a:extLst>
              <a:ext uri="{FF2B5EF4-FFF2-40B4-BE49-F238E27FC236}">
                <a16:creationId xmlns:a16="http://schemas.microsoft.com/office/drawing/2014/main" id="{694CF904-63A3-6DF2-9B42-875FA65941F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0699" y="788523"/>
            <a:ext cx="7179722" cy="1922251"/>
          </a:xfrm>
        </p:spPr>
        <p:txBody>
          <a:bodyPr/>
          <a:lstStyle>
            <a:lvl1pPr>
              <a:spcBef>
                <a:spcPts val="300"/>
              </a:spcBef>
              <a:buChar char="•"/>
              <a:defRPr lang="en-LT" sz="1400" b="0">
                <a:solidFill>
                  <a:srgbClr val="212121"/>
                </a:solidFill>
              </a:defRPr>
            </a:lvl1pPr>
          </a:lstStyle>
          <a:p>
            <a:pPr lvl="0"/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106628768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7;p22">
            <a:extLst>
              <a:ext uri="{FF2B5EF4-FFF2-40B4-BE49-F238E27FC236}">
                <a16:creationId xmlns:a16="http://schemas.microsoft.com/office/drawing/2014/main" id="{60AC8ADB-9F00-B39D-A601-07BE05BFB3C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00" y="975902"/>
            <a:ext cx="8520598" cy="3191704"/>
          </a:xfrm>
        </p:spPr>
        <p:txBody>
          <a:bodyPr anchor="ctr">
            <a:noAutofit/>
          </a:bodyPr>
          <a:lstStyle>
            <a:lvl1pPr algn="just">
              <a:defRPr sz="3800"/>
            </a:lvl1pPr>
          </a:lstStyle>
          <a:p>
            <a:pPr lvl="0"/>
            <a:endParaRPr lang="en-LT"/>
          </a:p>
        </p:txBody>
      </p:sp>
      <p:sp>
        <p:nvSpPr>
          <p:cNvPr id="3" name="Google Shape;28;p22">
            <a:extLst>
              <a:ext uri="{FF2B5EF4-FFF2-40B4-BE49-F238E27FC236}">
                <a16:creationId xmlns:a16="http://schemas.microsoft.com/office/drawing/2014/main" id="{B1832705-8D27-6A52-6F8E-26D232C9CD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28DC152-1304-AA42-A57E-0F4284BD454C}" type="slidenum">
              <a:t>‹#›</a:t>
            </a:fld>
            <a:endParaRPr lang="en-US"/>
          </a:p>
        </p:txBody>
      </p:sp>
      <p:pic>
        <p:nvPicPr>
          <p:cNvPr id="4" name="Google Shape;29;p22">
            <a:extLst>
              <a:ext uri="{FF2B5EF4-FFF2-40B4-BE49-F238E27FC236}">
                <a16:creationId xmlns:a16="http://schemas.microsoft.com/office/drawing/2014/main" id="{010B956B-491B-940C-DA47-00156B957B3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/>
          <a:stretch>
            <a:fillRect/>
          </a:stretch>
        </p:blipFill>
        <p:spPr>
          <a:xfrm>
            <a:off x="263402" y="4431795"/>
            <a:ext cx="1782375" cy="476923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338964670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D9ACF-E6B5-CCB4-7D90-E899BDEFEBE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56ACE-DDA8-07B0-A50A-DD2EF1FD8EDA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 lang="en-US"/>
            </a:lvl1pPr>
            <a:lvl2pPr marL="914400" indent="-317497">
              <a:lnSpc>
                <a:spcPct val="115000"/>
              </a:lnSpc>
              <a:spcBef>
                <a:spcPts val="0"/>
              </a:spcBef>
              <a:buClr>
                <a:srgbClr val="666666"/>
              </a:buClr>
              <a:buSzPts val="1400"/>
              <a:buFont typeface="Roboto Medium"/>
              <a:buChar char="○"/>
              <a:defRPr lang="en-US" sz="1400" kern="0">
                <a:solidFill>
                  <a:srgbClr val="666666"/>
                </a:solidFill>
                <a:latin typeface="Roboto Medium"/>
                <a:ea typeface="Roboto Medium"/>
                <a:cs typeface="Roboto Medium"/>
              </a:defRPr>
            </a:lvl2pPr>
            <a:lvl3pPr marL="1371600" indent="-317497">
              <a:lnSpc>
                <a:spcPct val="115000"/>
              </a:lnSpc>
              <a:spcBef>
                <a:spcPts val="0"/>
              </a:spcBef>
              <a:buClr>
                <a:srgbClr val="666666"/>
              </a:buClr>
              <a:buSzPts val="1400"/>
              <a:buFont typeface="Roboto"/>
              <a:buChar char="■"/>
              <a:defRPr lang="en-US" sz="1400" kern="0">
                <a:solidFill>
                  <a:srgbClr val="666666"/>
                </a:solidFill>
                <a:latin typeface="Roboto"/>
                <a:ea typeface="Roboto"/>
                <a:cs typeface="Roboto"/>
              </a:defRPr>
            </a:lvl3pPr>
            <a:lvl4pPr marL="1828800" indent="-317497">
              <a:lnSpc>
                <a:spcPct val="115000"/>
              </a:lnSpc>
              <a:spcBef>
                <a:spcPts val="0"/>
              </a:spcBef>
              <a:buClr>
                <a:srgbClr val="666666"/>
              </a:buClr>
              <a:buSzPts val="1400"/>
              <a:buFont typeface="Roboto Light"/>
              <a:buChar char="●"/>
              <a:defRPr lang="en-US" sz="1400" kern="0">
                <a:solidFill>
                  <a:srgbClr val="666666"/>
                </a:solidFill>
                <a:latin typeface="Roboto Light"/>
                <a:ea typeface="Roboto Light"/>
                <a:cs typeface="Roboto Light"/>
              </a:defRPr>
            </a:lvl4pPr>
            <a:lvl5pPr marL="2286000" indent="-317497">
              <a:lnSpc>
                <a:spcPct val="115000"/>
              </a:lnSpc>
              <a:spcBef>
                <a:spcPts val="0"/>
              </a:spcBef>
              <a:buClr>
                <a:srgbClr val="666666"/>
              </a:buClr>
              <a:buSzPts val="1400"/>
              <a:buFont typeface="Roboto Light"/>
              <a:buChar char="○"/>
              <a:defRPr lang="en-US" sz="1400" kern="0">
                <a:solidFill>
                  <a:srgbClr val="666666"/>
                </a:solidFill>
                <a:latin typeface="Roboto Light"/>
                <a:ea typeface="Roboto Light"/>
                <a:cs typeface="Roboto 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891B23-218C-5733-ECA5-64095FC5D081}"/>
              </a:ext>
            </a:extLst>
          </p:cNvPr>
          <p:cNvSpPr txBox="1">
            <a:spLocks noGrp="1"/>
          </p:cNvSpPr>
          <p:nvPr>
            <p:ph type="dt" sz="quarter" idx="7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defRPr>
            </a:lvl1pPr>
          </a:lstStyle>
          <a:p>
            <a:pPr lvl="0"/>
            <a:fld id="{93B558C3-9CDB-E843-B900-DA24038B8852}" type="datetime1">
              <a:rPr lang="en-US"/>
              <a:pPr lvl="0"/>
              <a:t>6/23/26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0AC15A-795E-E604-0B2E-433565E302D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981F1C-A2D7-1E39-F62B-1E3CB7F94E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C8C5E80-A0B7-D04E-A874-93BFBC591B6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06773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;p17">
            <a:extLst>
              <a:ext uri="{FF2B5EF4-FFF2-40B4-BE49-F238E27FC236}">
                <a16:creationId xmlns:a16="http://schemas.microsoft.com/office/drawing/2014/main" id="{0C734F93-4BD4-3CD0-01CA-A1ED3179431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00" y="445029"/>
            <a:ext cx="8520598" cy="57269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91421" rIns="91421" bIns="91421" anchor="t" anchorCtr="0" compatLnSpc="1">
            <a:normAutofit/>
          </a:bodyPr>
          <a:lstStyle/>
          <a:p>
            <a:pPr lvl="0"/>
            <a:endParaRPr lang="en-LT"/>
          </a:p>
        </p:txBody>
      </p:sp>
      <p:sp>
        <p:nvSpPr>
          <p:cNvPr id="3" name="Google Shape;7;p17">
            <a:extLst>
              <a:ext uri="{FF2B5EF4-FFF2-40B4-BE49-F238E27FC236}">
                <a16:creationId xmlns:a16="http://schemas.microsoft.com/office/drawing/2014/main" id="{C7C6C0A3-BB38-C372-A9DC-64ADB9EF5C2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1700" y="1152473"/>
            <a:ext cx="8520598" cy="341639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91421" rIns="91421" bIns="91421" anchor="t" anchorCtr="0" compatLnSpc="1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T"/>
          </a:p>
        </p:txBody>
      </p:sp>
      <p:sp>
        <p:nvSpPr>
          <p:cNvPr id="4" name="Google Shape;8;p17">
            <a:extLst>
              <a:ext uri="{FF2B5EF4-FFF2-40B4-BE49-F238E27FC236}">
                <a16:creationId xmlns:a16="http://schemas.microsoft.com/office/drawing/2014/main" id="{78A28929-DE40-8D04-3722-7D0027684E6E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472455" y="4663220"/>
            <a:ext cx="548704" cy="39360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91421" rIns="91421" bIns="91421" anchor="ctr" anchorCtr="0" compatLnSpc="1">
            <a:norm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000" b="0" i="0" u="none" strike="noStrike" kern="0" cap="none" spc="0" baseline="0">
                <a:solidFill>
                  <a:srgbClr val="666666"/>
                </a:solidFill>
                <a:uFillTx/>
                <a:latin typeface="Arial"/>
                <a:ea typeface="Arial"/>
                <a:cs typeface="Arial"/>
              </a:defRPr>
            </a:lvl1pPr>
          </a:lstStyle>
          <a:p>
            <a:pPr lvl="0"/>
            <a:fld id="{9B7B234C-EA96-1541-86E2-2AB389E754DD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LT" sz="2600" b="0" i="0" u="none" strike="noStrike" kern="0" cap="none" spc="0" baseline="0">
          <a:solidFill>
            <a:srgbClr val="D22630"/>
          </a:solidFill>
          <a:uFillTx/>
          <a:latin typeface="Raleway ExtraBold"/>
          <a:ea typeface="Raleway ExtraBold"/>
          <a:cs typeface="Raleway ExtraBold"/>
        </a:defRPr>
      </a:lvl1pPr>
    </p:titleStyle>
    <p:bodyStyle>
      <a:lvl1pPr marL="457200" marR="0" lvl="0" indent="-342900" algn="l" defTabSz="914400" rtl="0" fontAlgn="auto" hangingPunct="1">
        <a:lnSpc>
          <a:spcPct val="115000"/>
        </a:lnSpc>
        <a:spcBef>
          <a:spcPts val="0"/>
        </a:spcBef>
        <a:spcAft>
          <a:spcPts val="0"/>
        </a:spcAft>
        <a:buClr>
          <a:srgbClr val="666666"/>
        </a:buClr>
        <a:buSzPts val="1800"/>
        <a:buFont typeface="Roboto"/>
        <a:buChar char="●"/>
        <a:tabLst/>
        <a:defRPr lang="en-GB" sz="1800" b="1" i="0" u="none" strike="noStrike" kern="0" cap="none" spc="0" baseline="0">
          <a:solidFill>
            <a:srgbClr val="666666"/>
          </a:solidFill>
          <a:uFillTx/>
          <a:latin typeface="Roboto"/>
          <a:ea typeface="Roboto"/>
          <a:cs typeface="Roboto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GB" sz="2400" b="0" i="0" u="none" strike="noStrike" kern="1200" cap="none" spc="0" baseline="0">
          <a:solidFill>
            <a:srgbClr val="000000"/>
          </a:solidFill>
          <a:uFillTx/>
          <a:latin typeface="Aptos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GB" sz="2000" b="0" i="0" u="none" strike="noStrike" kern="1200" cap="none" spc="0" baseline="0">
          <a:solidFill>
            <a:srgbClr val="000000"/>
          </a:solidFill>
          <a:uFillTx/>
          <a:latin typeface="Aptos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GB" sz="1800" b="0" i="0" u="none" strike="noStrike" kern="1200" cap="none" spc="0" baseline="0">
          <a:solidFill>
            <a:srgbClr val="000000"/>
          </a:solidFill>
          <a:uFillTx/>
          <a:latin typeface="Aptos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GB" sz="1800" b="0" i="0" u="none" strike="noStrike" kern="1200" cap="none" spc="0" baseline="0">
          <a:solidFill>
            <a:srgbClr val="000000"/>
          </a:solidFill>
          <a:uFillTx/>
          <a:latin typeface="Apto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4;p1">
            <a:extLst>
              <a:ext uri="{FF2B5EF4-FFF2-40B4-BE49-F238E27FC236}">
                <a16:creationId xmlns:a16="http://schemas.microsoft.com/office/drawing/2014/main" id="{E1E7570D-08B5-2417-0B8D-6F40A99E61A4}"/>
              </a:ext>
            </a:extLst>
          </p:cNvPr>
          <p:cNvSpPr txBox="1"/>
          <p:nvPr/>
        </p:nvSpPr>
        <p:spPr>
          <a:xfrm>
            <a:off x="5975805" y="4426226"/>
            <a:ext cx="3038999" cy="6038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91421" rIns="91421" bIns="91421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t-LT" sz="1400" b="0" i="0" u="none" strike="noStrike" kern="0" cap="none" spc="0" baseline="0" dirty="0">
                <a:solidFill>
                  <a:srgbClr val="D62126"/>
                </a:solidFill>
                <a:uFillTx/>
                <a:latin typeface="Arial"/>
                <a:ea typeface="Roboto"/>
                <a:cs typeface="Roboto"/>
              </a:rPr>
              <a:t>Lithuania BIO Vice-President</a:t>
            </a:r>
          </a:p>
          <a:p>
            <a:pPr algn="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kern="0" dirty="0">
                <a:solidFill>
                  <a:srgbClr val="D62126"/>
                </a:solidFill>
                <a:latin typeface="Arial"/>
                <a:ea typeface="Roboto"/>
                <a:cs typeface="Roboto"/>
              </a:rPr>
              <a:t>Gražina </a:t>
            </a:r>
            <a:r>
              <a:rPr lang="en-US" sz="1400" b="1" kern="0" dirty="0" err="1">
                <a:solidFill>
                  <a:srgbClr val="D62126"/>
                </a:solidFill>
                <a:latin typeface="Arial"/>
                <a:ea typeface="Roboto"/>
                <a:cs typeface="Roboto"/>
              </a:rPr>
              <a:t>Mykolaitytė</a:t>
            </a:r>
            <a:r>
              <a:rPr lang="en-US" sz="1400" b="1" kern="0" dirty="0">
                <a:solidFill>
                  <a:srgbClr val="D62126"/>
                </a:solidFill>
                <a:latin typeface="Arial"/>
                <a:ea typeface="Roboto"/>
                <a:cs typeface="Roboto"/>
              </a:rPr>
              <a:t> - Nielsen</a:t>
            </a:r>
            <a:endParaRPr lang="lt-L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ectorHighlig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 algn="l"/>
            <a:r>
              <a:rPr lang="en-US" sz="2000" b="1"/>
              <a:t>Lithuania Life Sciences: Sector at a Glance</a:t>
            </a:r>
          </a:p>
        </p:txBody>
      </p:sp>
      <p:sp>
        <p:nvSpPr>
          <p:cNvPr id="3" name="RedBar1"/>
          <p:cNvSpPr/>
          <p:nvPr/>
        </p:nvSpPr>
        <p:spPr>
          <a:xfrm>
            <a:off x="0" y="900000"/>
            <a:ext cx="9144000" cy="1100000"/>
          </a:xfrm>
          <a:prstGeom prst="rect">
            <a:avLst/>
          </a:prstGeom>
          <a:solidFill>
            <a:srgbClr val="D22630"/>
          </a:solidFill>
          <a:ln cap="flat"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endParaRPr lang="en-US" sz="1400"/>
          </a:p>
        </p:txBody>
      </p:sp>
      <p:sp>
        <p:nvSpPr>
          <p:cNvPr id="4" name="Stat1"/>
          <p:cNvSpPr txBox="1"/>
          <p:nvPr/>
        </p:nvSpPr>
        <p:spPr>
          <a:xfrm>
            <a:off x="150000" y="905000"/>
            <a:ext cx="2100000" cy="10900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buNone/>
            </a:pPr>
            <a:r>
              <a:rPr lang="en-US" sz="3600" b="1" i="0" u="none" strike="noStrike" kern="0" cap="none" spc="0" baseline="0" dirty="0">
                <a:solidFill>
                  <a:srgbClr val="FFFFFF"/>
                </a:solidFill>
                <a:latin typeface="Arial"/>
              </a:rPr>
              <a:t>90K</a:t>
            </a:r>
          </a:p>
          <a:p>
            <a:pPr algn="ctr">
              <a:buNone/>
            </a:pPr>
            <a:r>
              <a:rPr lang="en-US" sz="1100" b="0" i="0" u="none" strike="noStrike" kern="0" cap="none" spc="0" baseline="0" dirty="0">
                <a:solidFill>
                  <a:srgbClr val="FFFFFF"/>
                </a:solidFill>
                <a:latin typeface="Arial"/>
              </a:rPr>
              <a:t>employees</a:t>
            </a:r>
          </a:p>
        </p:txBody>
      </p:sp>
      <p:sp>
        <p:nvSpPr>
          <p:cNvPr id="5" name="Stat2"/>
          <p:cNvSpPr txBox="1"/>
          <p:nvPr/>
        </p:nvSpPr>
        <p:spPr>
          <a:xfrm>
            <a:off x="2450000" y="905000"/>
            <a:ext cx="2100000" cy="10900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buNone/>
            </a:pPr>
            <a:r>
              <a:rPr lang="en-US" sz="3600" b="1" i="0" u="none" strike="noStrike" kern="0" cap="none" spc="0" baseline="0">
                <a:solidFill>
                  <a:srgbClr val="FFFFFF"/>
                </a:solidFill>
                <a:latin typeface="Arial"/>
              </a:rPr>
              <a:t>170%</a:t>
            </a:r>
          </a:p>
          <a:p>
            <a:pPr algn="ctr">
              <a:buNone/>
            </a:pPr>
            <a:r>
              <a:rPr lang="en-US" sz="1100" b="0" i="0" u="none" strike="noStrike" kern="0" cap="none" spc="0" baseline="0">
                <a:solidFill>
                  <a:srgbClr val="FFFFFF"/>
                </a:solidFill>
                <a:latin typeface="Arial"/>
              </a:rPr>
              <a:t>growth in 3 years</a:t>
            </a:r>
          </a:p>
        </p:txBody>
      </p:sp>
      <p:sp>
        <p:nvSpPr>
          <p:cNvPr id="6" name="Stat3"/>
          <p:cNvSpPr txBox="1"/>
          <p:nvPr/>
        </p:nvSpPr>
        <p:spPr>
          <a:xfrm>
            <a:off x="4750000" y="905000"/>
            <a:ext cx="2100000" cy="10900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buNone/>
            </a:pPr>
            <a:r>
              <a:rPr lang="en-US" sz="3600" b="1" i="0" u="none" strike="noStrike" kern="0" cap="none" spc="0" baseline="0">
                <a:solidFill>
                  <a:srgbClr val="FFFFFF"/>
                </a:solidFill>
                <a:latin typeface="Arial"/>
              </a:rPr>
              <a:t>11x</a:t>
            </a:r>
          </a:p>
          <a:p>
            <a:pPr algn="ctr">
              <a:buNone/>
            </a:pPr>
            <a:r>
              <a:rPr lang="en-US" sz="1100" b="0" i="0" u="none" strike="noStrike" kern="0" cap="none" spc="0" baseline="0">
                <a:solidFill>
                  <a:srgbClr val="FFFFFF"/>
                </a:solidFill>
                <a:latin typeface="Arial"/>
              </a:rPr>
              <a:t>growth in a decade</a:t>
            </a:r>
          </a:p>
        </p:txBody>
      </p:sp>
      <p:sp>
        <p:nvSpPr>
          <p:cNvPr id="7" name="Stat4"/>
          <p:cNvSpPr txBox="1"/>
          <p:nvPr/>
        </p:nvSpPr>
        <p:spPr>
          <a:xfrm>
            <a:off x="7050000" y="905000"/>
            <a:ext cx="2050000" cy="10900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buNone/>
            </a:pPr>
            <a:r>
              <a:rPr lang="en-US" sz="3600" b="1" i="0" u="none" strike="noStrike" kern="0" cap="none" spc="0" baseline="0">
                <a:solidFill>
                  <a:srgbClr val="FFFFFF"/>
                </a:solidFill>
                <a:latin typeface="Arial"/>
              </a:rPr>
              <a:t>90%+</a:t>
            </a:r>
          </a:p>
          <a:p>
            <a:pPr algn="ctr">
              <a:buNone/>
            </a:pPr>
            <a:r>
              <a:rPr lang="en-US" sz="1100" b="0" i="0" u="none" strike="noStrike" kern="0" cap="none" spc="0" baseline="0">
                <a:solidFill>
                  <a:srgbClr val="FFFFFF"/>
                </a:solidFill>
                <a:latin typeface="Arial"/>
              </a:rPr>
              <a:t>export intensity</a:t>
            </a:r>
          </a:p>
        </p:txBody>
      </p:sp>
      <p:sp>
        <p:nvSpPr>
          <p:cNvPr id="8" name="StrengthsLabel"/>
          <p:cNvSpPr txBox="1"/>
          <p:nvPr/>
        </p:nvSpPr>
        <p:spPr>
          <a:xfrm>
            <a:off x="150000" y="2130000"/>
            <a:ext cx="8800000" cy="2800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l">
              <a:buNone/>
            </a:pPr>
            <a:r>
              <a:rPr lang="en-US" sz="1300" b="1" i="0" u="none" strike="noStrike" kern="0" cap="none" spc="0" baseline="0">
                <a:solidFill>
                  <a:srgbClr val="D22630"/>
                </a:solidFill>
                <a:latin typeface="Arial"/>
              </a:rPr>
              <a:t>KEY STRENGTHS</a:t>
            </a:r>
          </a:p>
        </p:txBody>
      </p:sp>
      <p:sp>
        <p:nvSpPr>
          <p:cNvPr id="9" name="S1Box"/>
          <p:cNvSpPr/>
          <p:nvPr/>
        </p:nvSpPr>
        <p:spPr>
          <a:xfrm>
            <a:off x="150000" y="2470000"/>
            <a:ext cx="2820000" cy="2420000"/>
          </a:xfrm>
          <a:prstGeom prst="rect">
            <a:avLst/>
          </a:prstGeom>
          <a:solidFill>
            <a:srgbClr val="F5F5F5"/>
          </a:solidFill>
          <a:ln cap="flat">
            <a:noFill/>
          </a:ln>
        </p:spPr>
        <p:txBody>
          <a:bodyPr vert="horz" wrap="square" lIns="182880" tIns="182880" rIns="182880" bIns="182880" anchor="t" anchorCtr="0" compatLnSpc="1">
            <a:noAutofit/>
          </a:bodyPr>
          <a:lstStyle/>
          <a:p>
            <a:pPr algn="l">
              <a:buNone/>
            </a:pPr>
            <a:r>
              <a:rPr lang="en-US" sz="1400" b="1" i="0" u="none" strike="noStrike" kern="0" cap="none" spc="0" baseline="0">
                <a:solidFill>
                  <a:srgbClr val="000000"/>
                </a:solidFill>
                <a:latin typeface="Arial"/>
              </a:rPr>
              <a:t>Deep Scientific Heritage</a:t>
            </a:r>
          </a:p>
          <a:p>
            <a:pPr algn="l">
              <a:buNone/>
            </a:pPr>
            <a:r>
              <a:rPr lang="en-US" sz="1100" b="0" i="0" u="none" strike="noStrike" kern="0" cap="none" spc="0" baseline="0">
                <a:solidFill>
                  <a:srgbClr val="333333"/>
                </a:solidFill>
                <a:latin typeface="Arial"/>
              </a:rPr>
              <a:t>World-class enzyme and nucleic acid chemistry since 1970s. Home to Nobel-level CRISPR research. Strong academic pipeline: Vilnius, Kaunas, Life Sciences Center.</a:t>
            </a:r>
          </a:p>
        </p:txBody>
      </p:sp>
      <p:sp>
        <p:nvSpPr>
          <p:cNvPr id="10" name="S2Box"/>
          <p:cNvSpPr/>
          <p:nvPr/>
        </p:nvSpPr>
        <p:spPr>
          <a:xfrm>
            <a:off x="3120000" y="2470000"/>
            <a:ext cx="2820000" cy="2420000"/>
          </a:xfrm>
          <a:prstGeom prst="rect">
            <a:avLst/>
          </a:prstGeom>
          <a:solidFill>
            <a:srgbClr val="F5F5F5"/>
          </a:solidFill>
          <a:ln cap="flat">
            <a:noFill/>
          </a:ln>
        </p:spPr>
        <p:txBody>
          <a:bodyPr vert="horz" wrap="square" lIns="182880" tIns="182880" rIns="182880" bIns="182880" anchor="t" anchorCtr="0" compatLnSpc="1">
            <a:noAutofit/>
          </a:bodyPr>
          <a:lstStyle/>
          <a:p>
            <a:pPr algn="l">
              <a:buNone/>
            </a:pPr>
            <a:r>
              <a:rPr lang="en-US" sz="1400" b="1" i="0" u="none" strike="noStrike" kern="0" cap="none" spc="0" baseline="0">
                <a:solidFill>
                  <a:srgbClr val="000000"/>
                </a:solidFill>
                <a:latin typeface="Arial"/>
              </a:rPr>
              <a:t>Advanced Manufacturing</a:t>
            </a:r>
          </a:p>
          <a:p>
            <a:pPr algn="l">
              <a:buNone/>
            </a:pPr>
            <a:r>
              <a:rPr lang="en-US" sz="1100" b="0" i="0" u="none" strike="noStrike" kern="0" cap="none" spc="0" baseline="0">
                <a:solidFill>
                  <a:srgbClr val="333333"/>
                </a:solidFill>
                <a:latin typeface="Arial"/>
              </a:rPr>
              <a:t>GMP-compliant pharma, cell &amp; gene therapy, and large-scale biomanufacturing capacity. Bio City (Northway Group): €7B investment, 2,100 new jobs.</a:t>
            </a:r>
          </a:p>
        </p:txBody>
      </p:sp>
      <p:sp>
        <p:nvSpPr>
          <p:cNvPr id="11" name="S3Box"/>
          <p:cNvSpPr/>
          <p:nvPr/>
        </p:nvSpPr>
        <p:spPr>
          <a:xfrm>
            <a:off x="6090000" y="2470000"/>
            <a:ext cx="2904000" cy="2420000"/>
          </a:xfrm>
          <a:prstGeom prst="rect">
            <a:avLst/>
          </a:prstGeom>
          <a:solidFill>
            <a:srgbClr val="F5F5F5"/>
          </a:solidFill>
          <a:ln cap="flat">
            <a:noFill/>
          </a:ln>
        </p:spPr>
        <p:txBody>
          <a:bodyPr vert="horz" wrap="square" lIns="182880" tIns="182880" rIns="182880" bIns="182880" anchor="t" anchorCtr="0" compatLnSpc="1">
            <a:noAutofit/>
          </a:bodyPr>
          <a:lstStyle/>
          <a:p>
            <a:pPr algn="l">
              <a:buNone/>
            </a:pPr>
            <a:r>
              <a:rPr lang="en-US" sz="1400" b="1" i="0" u="none" strike="noStrike" kern="0" cap="none" spc="0" baseline="0">
                <a:solidFill>
                  <a:srgbClr val="000000"/>
                </a:solidFill>
                <a:latin typeface="Arial"/>
              </a:rPr>
              <a:t>Export-Driven &amp; Global</a:t>
            </a:r>
          </a:p>
          <a:p>
            <a:pPr algn="l">
              <a:buNone/>
            </a:pPr>
            <a:r>
              <a:rPr lang="en-US" sz="1100" b="0" i="0" u="none" strike="noStrike" kern="0" cap="none" spc="0" baseline="0">
                <a:solidFill>
                  <a:srgbClr val="333333"/>
                </a:solidFill>
                <a:latin typeface="Arial"/>
              </a:rPr>
              <a:t>90%+ export intensity. 120+ life science start-ups. Target: 5% of Lithuania’s GDP from life sciences by 2030.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EcosystemDep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 algn="l"/>
            <a:r>
              <a:rPr lang="en-US" sz="2000" b="1"/>
              <a:t>A Mature, Global Ecosystem</a:t>
            </a:r>
          </a:p>
        </p:txBody>
      </p:sp>
      <p:sp>
        <p:nvSpPr>
          <p:cNvPr id="3" name="RedBar"/>
          <p:cNvSpPr/>
          <p:nvPr/>
        </p:nvSpPr>
        <p:spPr>
          <a:xfrm>
            <a:off x="0" y="870000"/>
            <a:ext cx="9144000" cy="480000"/>
          </a:xfrm>
          <a:prstGeom prst="rect">
            <a:avLst/>
          </a:prstGeom>
          <a:solidFill>
            <a:srgbClr val="D22630"/>
          </a:solidFill>
          <a:ln cap="flat"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buNone/>
            </a:pPr>
            <a:r>
              <a:rPr lang="en-US" sz="1300" b="1" i="0" u="none" strike="noStrike" kern="0" cap="none" spc="0" baseline="0">
                <a:solidFill>
                  <a:srgbClr val="FFFFFF"/>
                </a:solidFill>
                <a:latin typeface="Arial"/>
              </a:rPr>
              <a:t>Anchor companies operating in Lithuania</a:t>
            </a:r>
          </a:p>
        </p:txBody>
      </p:sp>
      <p:sp>
        <p:nvSpPr>
          <p:cNvPr id="4" name="Anchors"/>
          <p:cNvSpPr txBox="1"/>
          <p:nvPr/>
        </p:nvSpPr>
        <p:spPr>
          <a:xfrm>
            <a:off x="150000" y="1380000"/>
            <a:ext cx="8800000" cy="4000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ctr">
              <a:buNone/>
            </a:pPr>
            <a:r>
              <a:rPr lang="en-US" sz="1500" b="1" i="0" u="none" strike="noStrike" kern="0" cap="none" spc="0" baseline="0">
                <a:solidFill>
                  <a:srgbClr val="222222"/>
                </a:solidFill>
                <a:latin typeface="Arial"/>
              </a:rPr>
              <a:t>Thermo Fisher Scientific  |  Teva  |  Bayer  |  Northway Biotech  |  Moog  |  Hollister-Stier</a:t>
            </a:r>
          </a:p>
        </p:txBody>
      </p:sp>
      <p:sp>
        <p:nvSpPr>
          <p:cNvPr id="5" name="Col1"/>
          <p:cNvSpPr/>
          <p:nvPr/>
        </p:nvSpPr>
        <p:spPr>
          <a:xfrm>
            <a:off x="150000" y="1900000"/>
            <a:ext cx="2820000" cy="3000000"/>
          </a:xfrm>
          <a:prstGeom prst="rect">
            <a:avLst/>
          </a:prstGeom>
          <a:solidFill>
            <a:srgbClr val="F5F5F5"/>
          </a:solidFill>
          <a:ln cap="flat">
            <a:noFill/>
          </a:ln>
        </p:spPr>
        <p:txBody>
          <a:bodyPr vert="horz" wrap="square" lIns="182880" tIns="182880" rIns="182880" bIns="182880" anchor="t" anchorCtr="0" compatLnSpc="1">
            <a:noAutofit/>
          </a:bodyPr>
          <a:lstStyle/>
          <a:p>
            <a:pPr algn="l">
              <a:buNone/>
            </a:pPr>
            <a:r>
              <a:rPr lang="en-US" sz="1300" b="1" i="0" u="none" strike="noStrike" kern="0" cap="none" spc="0" baseline="0">
                <a:solidFill>
                  <a:srgbClr val="D22630"/>
                </a:solidFill>
                <a:latin typeface="Arial"/>
              </a:rPr>
              <a:t>Academic Depth</a:t>
            </a:r>
          </a:p>
          <a:p>
            <a:pPr algn="l">
              <a:buNone/>
            </a:pPr>
            <a:r>
              <a:rPr lang="en-US" sz="1100" b="0" i="0" u="none" strike="noStrike" kern="0" cap="none" spc="0" baseline="0">
                <a:solidFill>
                  <a:srgbClr val="333333"/>
                </a:solidFill>
                <a:latin typeface="Arial"/>
              </a:rPr>
              <a:t>100k students in Vilnius &amp; Kaunas</a:t>
            </a:r>
          </a:p>
          <a:p>
            <a:pPr algn="l">
              <a:buNone/>
            </a:pPr>
            <a:r>
              <a:rPr lang="en-US" sz="1100" b="0" i="0" u="none" strike="noStrike" kern="0" cap="none" spc="0" baseline="0">
                <a:solidFill>
                  <a:srgbClr val="333333"/>
                </a:solidFill>
                <a:latin typeface="Arial"/>
              </a:rPr>
              <a:t>Life Sciences Center: 9 research institutes + 4 private R&amp;D facilities</a:t>
            </a:r>
          </a:p>
          <a:p>
            <a:pPr algn="l">
              <a:buNone/>
            </a:pPr>
            <a:r>
              <a:rPr lang="en-US" sz="1100" b="0" i="0" u="none" strike="noStrike" kern="0" cap="none" spc="0" baseline="0">
                <a:solidFill>
                  <a:srgbClr val="333333"/>
                </a:solidFill>
                <a:latin typeface="Arial"/>
              </a:rPr>
              <a:t>Part of 7-member Baltic-Finnish BIOConnect R&amp;D consortium</a:t>
            </a:r>
          </a:p>
          <a:p>
            <a:pPr algn="l">
              <a:buNone/>
            </a:pPr>
            <a:r>
              <a:rPr lang="en-US" sz="1100" b="0" i="0" u="none" strike="noStrike" kern="0" cap="none" spc="0" baseline="0">
                <a:solidFill>
                  <a:srgbClr val="333333"/>
                </a:solidFill>
                <a:latin typeface="Arial"/>
              </a:rPr>
              <a:t>Nobel-level CRISPR/Cas9 research (Prof. V. Siksnys)</a:t>
            </a:r>
          </a:p>
        </p:txBody>
      </p:sp>
      <p:sp>
        <p:nvSpPr>
          <p:cNvPr id="6" name="Col2"/>
          <p:cNvSpPr/>
          <p:nvPr/>
        </p:nvSpPr>
        <p:spPr>
          <a:xfrm>
            <a:off x="3120000" y="1900000"/>
            <a:ext cx="2820000" cy="3000000"/>
          </a:xfrm>
          <a:prstGeom prst="rect">
            <a:avLst/>
          </a:prstGeom>
          <a:solidFill>
            <a:srgbClr val="D22630"/>
          </a:solidFill>
          <a:ln cap="flat">
            <a:noFill/>
          </a:ln>
        </p:spPr>
        <p:txBody>
          <a:bodyPr vert="horz" wrap="square" lIns="182880" tIns="182880" rIns="182880" bIns="182880" anchor="t" anchorCtr="0" compatLnSpc="1">
            <a:noAutofit/>
          </a:bodyPr>
          <a:lstStyle/>
          <a:p>
            <a:pPr algn="l">
              <a:buNone/>
            </a:pPr>
            <a:r>
              <a:rPr lang="en-US" sz="1300" b="1" i="0" u="none" strike="noStrike" kern="0" cap="none" spc="0" baseline="0">
                <a:solidFill>
                  <a:srgbClr val="FFFFFF"/>
                </a:solidFill>
                <a:latin typeface="Arial"/>
              </a:rPr>
              <a:t>Bio City Investment</a:t>
            </a:r>
          </a:p>
          <a:p>
            <a:pPr algn="l">
              <a:buNone/>
            </a:pPr>
            <a:r>
              <a:rPr lang="en-US" sz="3000" b="1" i="0" u="none" strike="noStrike" kern="0" cap="none" spc="0" baseline="0">
                <a:solidFill>
                  <a:srgbClr val="FFFFFF"/>
                </a:solidFill>
                <a:latin typeface="Arial"/>
              </a:rPr>
              <a:t>€7B</a:t>
            </a:r>
          </a:p>
          <a:p>
            <a:pPr algn="l">
              <a:buNone/>
            </a:pPr>
            <a:r>
              <a:rPr lang="en-US" sz="1000" b="0" i="0" u="none" strike="noStrike" kern="0" cap="none" spc="0" baseline="0">
                <a:solidFill>
                  <a:srgbClr val="FFCCCC"/>
                </a:solidFill>
                <a:latin typeface="Arial"/>
              </a:rPr>
              <a:t>Northway Group project (10-yr plan)</a:t>
            </a:r>
          </a:p>
          <a:p>
            <a:pPr algn="l">
              <a:buNone/>
            </a:pPr>
            <a:r>
              <a:rPr lang="en-US" sz="1100" b="0" i="0" u="none" strike="noStrike" kern="0" cap="none" spc="0" baseline="0">
                <a:solidFill>
                  <a:srgbClr val="FFFFFF"/>
                </a:solidFill>
                <a:latin typeface="Arial"/>
              </a:rPr>
              <a:t>4 cGMP production facilities under development</a:t>
            </a:r>
          </a:p>
          <a:p>
            <a:pPr algn="l">
              <a:buNone/>
            </a:pPr>
            <a:r>
              <a:rPr lang="en-US" sz="1100" b="0" i="0" u="none" strike="noStrike" kern="0" cap="none" spc="0" baseline="0">
                <a:solidFill>
                  <a:srgbClr val="FFFFFF"/>
                </a:solidFill>
                <a:latin typeface="Arial"/>
              </a:rPr>
              <a:t>Gene therapy, stem cells, microbial &amp; mammalian production</a:t>
            </a:r>
          </a:p>
          <a:p>
            <a:pPr algn="l">
              <a:buNone/>
            </a:pPr>
            <a:r>
              <a:rPr lang="en-US" sz="1100" b="0" i="0" u="none" strike="noStrike" kern="0" cap="none" spc="0" baseline="0">
                <a:solidFill>
                  <a:srgbClr val="FFFFFF"/>
                </a:solidFill>
                <a:latin typeface="Arial"/>
              </a:rPr>
              <a:t>2,100 new high-skilled jobs created</a:t>
            </a:r>
          </a:p>
        </p:txBody>
      </p:sp>
      <p:sp>
        <p:nvSpPr>
          <p:cNvPr id="7" name="Col3"/>
          <p:cNvSpPr/>
          <p:nvPr/>
        </p:nvSpPr>
        <p:spPr>
          <a:xfrm>
            <a:off x="6090000" y="1900000"/>
            <a:ext cx="2904000" cy="3000000"/>
          </a:xfrm>
          <a:prstGeom prst="rect">
            <a:avLst/>
          </a:prstGeom>
          <a:solidFill>
            <a:srgbClr val="F5F5F5"/>
          </a:solidFill>
          <a:ln cap="flat">
            <a:noFill/>
          </a:ln>
        </p:spPr>
        <p:txBody>
          <a:bodyPr vert="horz" wrap="square" lIns="182880" tIns="182880" rIns="182880" bIns="182880" anchor="t" anchorCtr="0" compatLnSpc="1">
            <a:noAutofit/>
          </a:bodyPr>
          <a:lstStyle/>
          <a:p>
            <a:pPr algn="l">
              <a:buNone/>
            </a:pPr>
            <a:r>
              <a:rPr lang="en-US" sz="1300" b="1" i="0" u="none" strike="noStrike" kern="0" cap="none" spc="0" baseline="0">
                <a:solidFill>
                  <a:srgbClr val="D22630"/>
                </a:solidFill>
                <a:latin typeface="Arial"/>
              </a:rPr>
              <a:t>Start-up &amp; Scale-up</a:t>
            </a:r>
          </a:p>
          <a:p>
            <a:pPr algn="l">
              <a:buNone/>
            </a:pPr>
            <a:r>
              <a:rPr lang="en-US" sz="1100" b="0" i="0" u="none" strike="noStrike" kern="0" cap="none" spc="0" baseline="0">
                <a:solidFill>
                  <a:srgbClr val="333333"/>
                </a:solidFill>
                <a:latin typeface="Arial"/>
              </a:rPr>
              <a:t>120+ life science start-ups across pharma, medtech, biotech, and AI/ML</a:t>
            </a:r>
          </a:p>
          <a:p>
            <a:pPr algn="l">
              <a:buNone/>
            </a:pPr>
            <a:r>
              <a:rPr lang="en-US" sz="1100" b="0" i="0" u="none" strike="noStrike" kern="0" cap="none" spc="0" baseline="0">
                <a:solidFill>
                  <a:srgbClr val="333333"/>
                </a:solidFill>
                <a:latin typeface="Arial"/>
              </a:rPr>
              <a:t>Santaka Science Valley: 24 ha R&amp;D + acceleration campus</a:t>
            </a:r>
          </a:p>
          <a:p>
            <a:pPr algn="l">
              <a:buNone/>
            </a:pPr>
            <a:r>
              <a:rPr lang="en-US" sz="1100" b="0" i="0" u="none" strike="noStrike" kern="0" cap="none" spc="0" baseline="0">
                <a:solidFill>
                  <a:srgbClr val="333333"/>
                </a:solidFill>
                <a:latin typeface="Arial"/>
              </a:rPr>
              <a:t>EU member state: full access to EMA, Horizon Europe, single market</a:t>
            </a:r>
          </a:p>
          <a:p>
            <a:pPr algn="l">
              <a:buNone/>
            </a:pPr>
            <a:r>
              <a:rPr lang="en-US" sz="1100" b="0" i="0" u="none" strike="noStrike" kern="0" cap="none" spc="0" baseline="0">
                <a:solidFill>
                  <a:srgbClr val="333333"/>
                </a:solidFill>
                <a:latin typeface="Arial"/>
              </a:rPr>
              <a:t>Competitive cost base vs. Western Europe while matching quality standards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T_Can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 algn="l"/>
            <a:r>
              <a:rPr lang="en-US" sz="2000" b="1"/>
              <a:t>Lithuania 🇱🇹 x Canada 🇨🇦  —  Why Now?</a:t>
            </a:r>
          </a:p>
        </p:txBody>
      </p:sp>
      <p:sp>
        <p:nvSpPr>
          <p:cNvPr id="3" name="Tagline"/>
          <p:cNvSpPr txBox="1"/>
          <p:nvPr/>
        </p:nvSpPr>
        <p:spPr>
          <a:xfrm>
            <a:off x="150000" y="640000"/>
            <a:ext cx="8800000" cy="3200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algn="l">
              <a:buNone/>
            </a:pPr>
            <a:r>
              <a:rPr lang="en-US" sz="1300" b="0" i="1" u="none" strike="noStrike" kern="0" cap="none" spc="0" baseline="0">
                <a:solidFill>
                  <a:srgbClr val="555555"/>
                </a:solidFill>
                <a:latin typeface="Arial"/>
              </a:rPr>
              <a:t>Complementary strengths. Active dialogue. Concrete next steps.</a:t>
            </a:r>
          </a:p>
        </p:txBody>
      </p:sp>
      <p:sp>
        <p:nvSpPr>
          <p:cNvPr id="4" name="LeftCol"/>
          <p:cNvSpPr/>
          <p:nvPr/>
        </p:nvSpPr>
        <p:spPr>
          <a:xfrm>
            <a:off x="150000" y="1050000"/>
            <a:ext cx="4200000" cy="3850000"/>
          </a:xfrm>
          <a:prstGeom prst="rect">
            <a:avLst/>
          </a:prstGeom>
          <a:solidFill>
            <a:srgbClr val="D22630"/>
          </a:solidFill>
          <a:ln cap="flat">
            <a:noFill/>
          </a:ln>
        </p:spPr>
        <p:txBody>
          <a:bodyPr vert="horz" wrap="square" lIns="228600" tIns="228600" rIns="228600" bIns="228600" anchor="t" anchorCtr="0" compatLnSpc="1">
            <a:noAutofit/>
          </a:bodyPr>
          <a:lstStyle/>
          <a:p>
            <a:pPr algn="l">
              <a:buNone/>
            </a:pPr>
            <a:r>
              <a:rPr lang="en-US" sz="1500" b="1" i="0" u="none" strike="noStrike" kern="0" cap="none" spc="0" baseline="0" dirty="0">
                <a:solidFill>
                  <a:srgbClr val="FFFFFF"/>
                </a:solidFill>
                <a:latin typeface="Arial"/>
              </a:rPr>
              <a:t>What Lithuania Offers</a:t>
            </a:r>
          </a:p>
          <a:p>
            <a:pPr algn="l">
              <a:spcBef>
                <a:spcPts val="600"/>
              </a:spcBef>
              <a:buChar char="✓"/>
            </a:pPr>
            <a:r>
              <a:rPr lang="en-US" sz="1200" b="0" i="0" u="none" strike="noStrike" kern="0" cap="none" spc="0" baseline="0" dirty="0">
                <a:solidFill>
                  <a:srgbClr val="FFFFFF"/>
                </a:solidFill>
                <a:latin typeface="Arial"/>
              </a:rPr>
              <a:t>GMP biomanufacturing capacity: enzymes, biologics, AAV vectors</a:t>
            </a:r>
          </a:p>
          <a:p>
            <a:pPr algn="l">
              <a:spcBef>
                <a:spcPts val="400"/>
              </a:spcBef>
              <a:buChar char="✓"/>
            </a:pPr>
            <a:r>
              <a:rPr lang="en-US" sz="1200" b="0" i="0" u="none" strike="noStrike" kern="0" cap="none" spc="0" baseline="0" dirty="0">
                <a:solidFill>
                  <a:srgbClr val="FFFFFF"/>
                </a:solidFill>
                <a:latin typeface="Arial"/>
              </a:rPr>
              <a:t>EU regulatory gateway for Canadian companies</a:t>
            </a:r>
          </a:p>
          <a:p>
            <a:pPr algn="l">
              <a:spcBef>
                <a:spcPts val="400"/>
              </a:spcBef>
              <a:buChar char="✓"/>
            </a:pPr>
            <a:r>
              <a:rPr lang="en-US" sz="1200" b="0" i="0" u="none" strike="noStrike" kern="0" cap="none" spc="0" baseline="0" dirty="0">
                <a:solidFill>
                  <a:srgbClr val="FFFFFF"/>
                </a:solidFill>
                <a:latin typeface="Arial"/>
              </a:rPr>
              <a:t>Competitive R&amp;D cost base with top-tier scientific talent</a:t>
            </a:r>
          </a:p>
          <a:p>
            <a:pPr algn="l">
              <a:spcBef>
                <a:spcPts val="400"/>
              </a:spcBef>
              <a:buChar char="✓"/>
            </a:pPr>
            <a:r>
              <a:rPr lang="en-US" sz="1200" b="0" i="0" u="none" strike="noStrike" kern="0" cap="none" spc="0" baseline="0" dirty="0">
                <a:solidFill>
                  <a:srgbClr val="FFFFFF"/>
                </a:solidFill>
                <a:latin typeface="Arial"/>
              </a:rPr>
              <a:t>CRISPR/genomics expertise (incl. Prof. V. </a:t>
            </a:r>
            <a:r>
              <a:rPr lang="en-US" sz="1200" b="0" i="0" u="none" strike="noStrike" kern="0" cap="none" spc="0" baseline="0" dirty="0" err="1">
                <a:solidFill>
                  <a:srgbClr val="FFFFFF"/>
                </a:solidFill>
                <a:latin typeface="Arial"/>
              </a:rPr>
              <a:t>Siksnys</a:t>
            </a:r>
            <a:r>
              <a:rPr lang="en-US" sz="1200" b="0" i="0" u="none" strike="noStrike" kern="0" cap="none" spc="0" baseline="0" dirty="0">
                <a:solidFill>
                  <a:srgbClr val="FFFFFF"/>
                </a:solidFill>
                <a:latin typeface="Arial"/>
              </a:rPr>
              <a:t>, Nobel nominee)</a:t>
            </a:r>
          </a:p>
          <a:p>
            <a:pPr algn="l">
              <a:spcBef>
                <a:spcPts val="400"/>
              </a:spcBef>
              <a:buChar char="✓"/>
            </a:pPr>
            <a:r>
              <a:rPr lang="en-US" sz="1200" b="0" i="0" u="none" strike="noStrike" kern="0" cap="none" spc="0" baseline="0" dirty="0">
                <a:solidFill>
                  <a:srgbClr val="FFFFFF"/>
                </a:solidFill>
                <a:latin typeface="Arial"/>
              </a:rPr>
              <a:t>Strong multi-omics data analytics knowledge and </a:t>
            </a:r>
            <a:r>
              <a:rPr lang="en-US" sz="1200" kern="0" dirty="0">
                <a:solidFill>
                  <a:srgbClr val="FFFFFF"/>
                </a:solidFill>
                <a:latin typeface="Arial"/>
              </a:rPr>
              <a:t>capacity</a:t>
            </a:r>
            <a:endParaRPr lang="en-US" sz="1200" b="0" i="0" u="none" strike="noStrike" kern="0" cap="none" spc="0" baseline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RightCol"/>
          <p:cNvSpPr/>
          <p:nvPr/>
        </p:nvSpPr>
        <p:spPr>
          <a:xfrm>
            <a:off x="4650000" y="1050000"/>
            <a:ext cx="4344000" cy="3850000"/>
          </a:xfrm>
          <a:prstGeom prst="rect">
            <a:avLst/>
          </a:prstGeom>
          <a:solidFill>
            <a:srgbClr val="F5F5F5"/>
          </a:solidFill>
          <a:ln cap="flat">
            <a:noFill/>
          </a:ln>
        </p:spPr>
        <p:txBody>
          <a:bodyPr vert="horz" wrap="square" lIns="228600" tIns="228600" rIns="228600" bIns="228600" anchor="t" anchorCtr="0" compatLnSpc="1">
            <a:noAutofit/>
          </a:bodyPr>
          <a:lstStyle/>
          <a:p>
            <a:pPr algn="l">
              <a:buNone/>
            </a:pPr>
            <a:r>
              <a:rPr lang="en-US" sz="1500" b="1" i="0" u="none" strike="noStrike" kern="0" cap="none" spc="0" baseline="0">
                <a:solidFill>
                  <a:srgbClr val="D22630"/>
                </a:solidFill>
                <a:latin typeface="Arial"/>
              </a:rPr>
              <a:t>Partnership Opportunities</a:t>
            </a:r>
          </a:p>
          <a:p>
            <a:pPr algn="l">
              <a:spcBef>
                <a:spcPts val="600"/>
              </a:spcBef>
              <a:buNone/>
            </a:pPr>
            <a:r>
              <a:rPr lang="en-US" sz="1200" b="1" i="0" u="none" strike="noStrike" kern="0" cap="none" spc="0" baseline="0">
                <a:solidFill>
                  <a:srgbClr val="000000"/>
                </a:solidFill>
                <a:latin typeface="Arial"/>
              </a:rPr>
              <a:t>Contract Manufacturing</a:t>
            </a:r>
          </a:p>
          <a:p>
            <a:pPr algn="l">
              <a:spcBef>
                <a:spcPts val="100"/>
              </a:spcBef>
              <a:buNone/>
            </a:pPr>
            <a:r>
              <a:rPr lang="en-US" sz="1100" b="0" i="0" u="none" strike="noStrike" kern="0" cap="none" spc="0" baseline="0">
                <a:solidFill>
                  <a:srgbClr val="444444"/>
                </a:solidFill>
                <a:latin typeface="Arial"/>
              </a:rPr>
              <a:t>Canadian biologics &amp; cell/gene therapy in EU-GMP facilities</a:t>
            </a:r>
          </a:p>
          <a:p>
            <a:pPr algn="l">
              <a:spcBef>
                <a:spcPts val="500"/>
              </a:spcBef>
              <a:buNone/>
            </a:pPr>
            <a:r>
              <a:rPr lang="en-US" sz="1200" b="1" i="0" u="none" strike="noStrike" kern="0" cap="none" spc="0" baseline="0">
                <a:solidFill>
                  <a:srgbClr val="000000"/>
                </a:solidFill>
                <a:latin typeface="Arial"/>
              </a:rPr>
              <a:t>Co-Development &amp; Licensing</a:t>
            </a:r>
          </a:p>
          <a:p>
            <a:pPr algn="l">
              <a:spcBef>
                <a:spcPts val="100"/>
              </a:spcBef>
              <a:buNone/>
            </a:pPr>
            <a:r>
              <a:rPr lang="en-US" sz="1100" b="0" i="0" u="none" strike="noStrike" kern="0" cap="none" spc="0" baseline="0">
                <a:solidFill>
                  <a:srgbClr val="444444"/>
                </a:solidFill>
                <a:latin typeface="Arial"/>
              </a:rPr>
              <a:t>Joint R&amp;D in genomics, precision medicine, industrial biotech</a:t>
            </a:r>
          </a:p>
          <a:p>
            <a:pPr algn="l">
              <a:spcBef>
                <a:spcPts val="500"/>
              </a:spcBef>
              <a:buNone/>
            </a:pPr>
            <a:r>
              <a:rPr lang="en-US" sz="1200" b="1" i="0" u="none" strike="noStrike" kern="0" cap="none" spc="0" baseline="0">
                <a:solidFill>
                  <a:srgbClr val="000000"/>
                </a:solidFill>
                <a:latin typeface="Arial"/>
              </a:rPr>
              <a:t>Market &amp; Regulatory Access</a:t>
            </a:r>
          </a:p>
          <a:p>
            <a:pPr algn="l">
              <a:spcBef>
                <a:spcPts val="100"/>
              </a:spcBef>
              <a:buNone/>
            </a:pPr>
            <a:r>
              <a:rPr lang="en-US" sz="1100" b="0" i="0" u="none" strike="noStrike" kern="0" cap="none" spc="0" baseline="0">
                <a:solidFill>
                  <a:srgbClr val="444444"/>
                </a:solidFill>
                <a:latin typeface="Arial"/>
              </a:rPr>
              <a:t>LT as EU entry point; pCPA/pricing dialogue already underway</a:t>
            </a:r>
          </a:p>
          <a:p>
            <a:pPr algn="l">
              <a:spcBef>
                <a:spcPts val="500"/>
              </a:spcBef>
              <a:buNone/>
            </a:pPr>
            <a:r>
              <a:rPr lang="en-US" sz="1200" b="1" i="0" u="none" strike="noStrike" kern="0" cap="none" spc="0" baseline="0">
                <a:solidFill>
                  <a:srgbClr val="000000"/>
                </a:solidFill>
                <a:latin typeface="Arial"/>
              </a:rPr>
              <a:t>Association-Level Cooperation</a:t>
            </a:r>
          </a:p>
          <a:p>
            <a:pPr algn="l">
              <a:spcBef>
                <a:spcPts val="100"/>
              </a:spcBef>
              <a:buNone/>
            </a:pPr>
            <a:r>
              <a:rPr lang="en-US" sz="1100" b="0" i="0" u="none" strike="noStrike" kern="0" cap="none" spc="0" baseline="0">
                <a:solidFill>
                  <a:srgbClr val="444444"/>
                </a:solidFill>
                <a:latin typeface="Arial"/>
              </a:rPr>
              <a:t>LithuaniaBIO ↔ BIOTECanada MOU: matchmaking, delegations, events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ithuaniaBIO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f68d164-7806-4ca8-8d61-b26999bf0e54" xsi:nil="true"/>
    <lcf76f155ced4ddcb4097134ff3c332f xmlns="2c76d60b-78b8-47bb-bdf5-a8912c90bc5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A2D52D9C8FD54BBAC7F8E95097D397" ma:contentTypeVersion="16" ma:contentTypeDescription="Create a new document." ma:contentTypeScope="" ma:versionID="fa971ac31f1935eac93443a9e6d0d693">
  <xsd:schema xmlns:xsd="http://www.w3.org/2001/XMLSchema" xmlns:xs="http://www.w3.org/2001/XMLSchema" xmlns:p="http://schemas.microsoft.com/office/2006/metadata/properties" xmlns:ns2="6f68d164-7806-4ca8-8d61-b26999bf0e54" xmlns:ns3="2c76d60b-78b8-47bb-bdf5-a8912c90bc58" targetNamespace="http://schemas.microsoft.com/office/2006/metadata/properties" ma:root="true" ma:fieldsID="3dc1c72fac848f3f1c548c051c993c51" ns2:_="" ns3:_="">
    <xsd:import namespace="6f68d164-7806-4ca8-8d61-b26999bf0e54"/>
    <xsd:import namespace="2c76d60b-78b8-47bb-bdf5-a8912c90bc5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BillingMetadata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8d164-7806-4ca8-8d61-b26999bf0e5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33ddca25-8c06-4642-a7f9-6f57ccbc2402}" ma:internalName="TaxCatchAll" ma:showField="CatchAllData" ma:web="6f68d164-7806-4ca8-8d61-b26999bf0e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76d60b-78b8-47bb-bdf5-a8912c90bc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6a05848c-8b4c-4d65-99ef-1ba19e6f314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4BDE062-059B-42C1-A7F8-E864681CE6F5}">
  <ds:schemaRefs>
    <ds:schemaRef ds:uri="http://schemas.microsoft.com/office/2006/metadata/properties"/>
    <ds:schemaRef ds:uri="http://schemas.microsoft.com/office/infopath/2007/PartnerControls"/>
    <ds:schemaRef ds:uri="6f68d164-7806-4ca8-8d61-b26999bf0e54"/>
    <ds:schemaRef ds:uri="2c76d60b-78b8-47bb-bdf5-a8912c90bc58"/>
  </ds:schemaRefs>
</ds:datastoreItem>
</file>

<file path=customXml/itemProps2.xml><?xml version="1.0" encoding="utf-8"?>
<ds:datastoreItem xmlns:ds="http://schemas.openxmlformats.org/officeDocument/2006/customXml" ds:itemID="{FE48BA4D-A951-4D53-8B5B-1C4FA2652FD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4DD10C7-7EDB-45EA-99DB-996D1E4A82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68d164-7806-4ca8-8d61-b26999bf0e54"/>
    <ds:schemaRef ds:uri="2c76d60b-78b8-47bb-bdf5-a8912c90bc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10220</TotalTime>
  <Words>404</Words>
  <Application>Microsoft Macintosh PowerPoint</Application>
  <PresentationFormat>On-screen Show (16:9)</PresentationFormat>
  <Paragraphs>54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Arial</vt:lpstr>
      <vt:lpstr>Raleway ExtraBold</vt:lpstr>
      <vt:lpstr>Roboto</vt:lpstr>
      <vt:lpstr>Roboto Light</vt:lpstr>
      <vt:lpstr>Roboto Medium</vt:lpstr>
      <vt:lpstr>LithuaniaBIO</vt:lpstr>
      <vt:lpstr>PowerPoint Presentation</vt:lpstr>
      <vt:lpstr>Lithuania Life Sciences: Sector at a Glance</vt:lpstr>
      <vt:lpstr>A Mature, Global Ecosystem</vt:lpstr>
      <vt:lpstr>Lithuania 🇱🇹 x Canada 🇨🇦  —  Why Now?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Donatas Staniulis</dc:creator>
  <cp:lastModifiedBy>Grazina Mykolaityte</cp:lastModifiedBy>
  <cp:revision>109</cp:revision>
  <dcterms:modified xsi:type="dcterms:W3CDTF">2026-06-23T13:28:20Z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0x01010093A2D52D9C8FD54BBAC7F8E95097D397</vt:lpwstr>
  </property>
  <property fmtid="{D5CDD505-2E9C-101B-9397-08002B2CF9AE}" pid="3" name="MediaServiceImageTags">
    <vt:lpwstr/>
  </property>
</Properties>
</file>