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6"/>
  </p:notesMasterIdLst>
  <p:sldIdLst>
    <p:sldId id="259" r:id="rId3"/>
    <p:sldId id="307" r:id="rId4"/>
    <p:sldId id="309" r:id="rId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BF723-95FA-4601-873C-E7B1454C94D0}" type="datetimeFigureOut">
              <a:rPr lang="es-AR" smtClean="0"/>
              <a:t>21/6/2026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EFD63-0C6F-4C31-818C-7E9098E62C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173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90174-FC2F-B00D-0FF1-C63CE38F6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7EB2AC-AB50-1423-406F-757DCD45C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35352-6C00-4360-A278-655562FB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1FAA-D9B2-4F2E-AEC9-5A5C635A0777}" type="datetimeFigureOut">
              <a:rPr lang="es-AR" smtClean="0"/>
              <a:t>20/6/2026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A221B3-3E28-D4E5-9525-5EF21C538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BF2072-E00F-F6EE-E826-B7614422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6553-BF01-4F6E-8922-97AFD4F9039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20063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BE418-146F-B9C2-B86A-85A7807FA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4D14CF-A06D-E803-44A3-35EAAE103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90D1F7-A716-54C2-A129-BFDC811FD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1FAA-D9B2-4F2E-AEC9-5A5C635A0777}" type="datetimeFigureOut">
              <a:rPr lang="es-AR" smtClean="0"/>
              <a:t>20/6/2026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E265E2-6824-F0A0-915B-1E832750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DA4570-E1EF-C3DD-9665-6E8EFFBD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6553-BF01-4F6E-8922-97AFD4F9039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0619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8D95A9-201F-6EFA-E4DC-E1FAABA5B4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4F179D-AC0B-360B-BD70-C4FF8A405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262DDC-B28A-73F6-A9B3-63CC38192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1FAA-D9B2-4F2E-AEC9-5A5C635A0777}" type="datetimeFigureOut">
              <a:rPr lang="es-AR" smtClean="0"/>
              <a:t>20/6/2026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F2EDD3-7A0D-5914-DEF7-35B9A47FB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68C458-9DD2-7DAE-FF6D-D09CEEB94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6553-BF01-4F6E-8922-97AFD4F9039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456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88C29F9-8A5F-4CCE-9FE3-E513A87683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13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2AFFD1A-3F49-453C-8E35-CA71DFCC2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12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5F6DE0E-F9C6-4E8D-BCF1-7556E630E7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50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D3EA9F3-526F-42E7-9A2B-47AADD278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98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728162A-5527-490E-9F1B-92A134F520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99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767908E-01B9-47FB-9016-2814234601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15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0471B1C-6E89-450C-B082-89BC3A3CD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3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673E25A-5297-45FD-943D-41EFF62EE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4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2052C-F9C0-6CAF-D705-E2932CBDD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825911-F406-AB2A-CA6E-159FBCCE2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03510C-51FD-8FBE-452C-882964022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1FAA-D9B2-4F2E-AEC9-5A5C635A0777}" type="datetimeFigureOut">
              <a:rPr lang="es-AR" smtClean="0"/>
              <a:t>20/6/2026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3CE75F-E04F-1DE6-F8FB-694042499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EFAF8-0B1E-DBC8-330D-732184D49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6553-BF01-4F6E-8922-97AFD4F9039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78338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88C29F9-8A5F-4CCE-9FE3-E513A87683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4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2B18AE2-8C61-4224-8F2D-8603C027C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16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A961F9-B438-4CA1-B691-BDAAA8B9A7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87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B4D2D2F-9940-4E40-85E1-1C32EE4BBF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26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369E432-3BD7-4275-B645-57899197D3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D3310C0-0C20-474E-86B7-1F84AC744E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0" y="5990253"/>
            <a:ext cx="1177193" cy="4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59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6B9CCB5-9050-4005-9419-F6B793C3F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C205133-F566-4C9C-A9AA-9957D80976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0" y="6139543"/>
            <a:ext cx="1177193" cy="4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01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6CE7AB7-1905-471A-804F-8CA492C310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0848A1-5AF3-48B7-8DC4-CE836632C0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0" y="5990253"/>
            <a:ext cx="1177193" cy="4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98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654D85B-584C-4441-9FED-ABFEA2F830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B22C27C-8951-4A5B-9937-A49C2D5440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0" y="5990253"/>
            <a:ext cx="1177193" cy="4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5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519DC66-1189-4A05-99D9-BE3939D4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1232A6C-ED19-438F-A4B8-315E96F4BF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0" y="5990253"/>
            <a:ext cx="1177193" cy="4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7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67F14D4-15C1-47F3-A390-746EC531A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35B88D8-3E2F-43E9-AB81-6E0DED3BB6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0" y="5990253"/>
            <a:ext cx="1177193" cy="4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5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D3700-A00D-6238-CEEC-72DB420FF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BE7FFA-05F4-CDEE-402F-16BE5F34A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A86120-0BEF-8593-79F2-F5E9421D5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1FAA-D9B2-4F2E-AEC9-5A5C635A0777}" type="datetimeFigureOut">
              <a:rPr lang="es-AR" smtClean="0"/>
              <a:t>20/6/2026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C1DDF2-2002-6F89-D83B-8000F9528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E58323-F24F-9AA7-AF38-1F3021FB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6553-BF01-4F6E-8922-97AFD4F9039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3632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3789720-5732-4149-BA7E-DAFC2854B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07274EA-5911-4E84-8D26-5C8531FFE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0" y="5990253"/>
            <a:ext cx="1177193" cy="4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76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0D12D23-B39F-4A6B-8651-310CF7742B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0B1DE97-A1D3-440A-909E-950BF3BC75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0" y="5990253"/>
            <a:ext cx="1177193" cy="4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30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58DE1-924F-414B-83DB-804B446BB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3E5E06-686A-4919-B014-6CF72F1A2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A5FF71-5748-4E53-BD50-4A39B853A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10626E-15B4-43D1-8329-46E01900C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B31FBF1-13CC-48B8-A629-EC175C6BD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B119837-0882-4165-AA27-6D2BD8970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AF1-CE8D-42CF-A25D-AEB83215DC0C}" type="datetimeFigureOut">
              <a:rPr lang="es-MX" smtClean="0"/>
              <a:t>20/06/2026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98459AE-25BF-4F06-8010-0C731B4B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5C4F260-D3CF-4875-A7B8-FCD806A6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E0EC-2EF5-4397-BEBE-27AA5C55F8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2380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C5E3C-22BB-4CF9-9E85-458E54324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B56D3FD-8D9E-4E6A-911B-4B50EFE95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AF1-CE8D-42CF-A25D-AEB83215DC0C}" type="datetimeFigureOut">
              <a:rPr lang="es-MX" smtClean="0"/>
              <a:t>20/06/2026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AA7058-1552-4333-9967-9752CC0A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FD9C22-7E5F-44DB-86B4-547C4C7E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E0EC-2EF5-4397-BEBE-27AA5C55F8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2945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1E543DB-6763-4293-967A-5EEBB37B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AF1-CE8D-42CF-A25D-AEB83215DC0C}" type="datetimeFigureOut">
              <a:rPr lang="es-MX" smtClean="0"/>
              <a:t>20/06/2026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4012A85-F7F4-4797-9670-17469859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34A7883-805E-4325-8B3A-632DCC64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E0EC-2EF5-4397-BEBE-27AA5C55F8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3341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26D3E-C621-45DD-A3CD-4E0F0DCB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6C06C4-2060-42B5-8B4D-BDC95D283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ED06B3-84E5-40D5-8838-9BD267D06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7180D8-D620-4CB2-B935-5A5518AE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AF1-CE8D-42CF-A25D-AEB83215DC0C}" type="datetimeFigureOut">
              <a:rPr lang="es-MX" smtClean="0"/>
              <a:t>20/06/2026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6E02F0-32AD-41C7-B86D-81EDB64B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509AB4-C829-49A5-BD78-AE369BEF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E0EC-2EF5-4397-BEBE-27AA5C55F8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2039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213E1F-1C48-4E57-B0CC-5A8B2AA8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1FB4C2-6FE5-49F6-BC21-785C5C1511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26769C-2D08-4E65-A598-A49CECAB2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F6F164-36FF-49D7-B401-9DA3F5988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AF1-CE8D-42CF-A25D-AEB83215DC0C}" type="datetimeFigureOut">
              <a:rPr lang="es-MX" smtClean="0"/>
              <a:t>20/06/2026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F96D29-2A29-46C4-B4F2-CD46A1BAF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D75B36-E054-4056-A404-B870B4FBE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E0EC-2EF5-4397-BEBE-27AA5C55F8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3637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5A84D2-3292-4157-ACD4-6DCCEC7E2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8FD9025-0BFB-46AB-B4D1-3F42D5D00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A8B647-7779-42DF-8A75-39981C4DF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AF1-CE8D-42CF-A25D-AEB83215DC0C}" type="datetimeFigureOut">
              <a:rPr lang="es-MX" smtClean="0"/>
              <a:t>20/06/2026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4866CE-CFDF-40D2-BB6B-D0C7509CF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A16573-0896-4B2F-B0F4-B4232C7D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E0EC-2EF5-4397-BEBE-27AA5C55F8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2638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161F54-FD6D-4B2A-B53F-A6FF3DB2CD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0DC068-0B77-47C8-A5F8-095E4F542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D7D640-BC9F-44D3-8929-7EE3F6B3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AAF1-CE8D-42CF-A25D-AEB83215DC0C}" type="datetimeFigureOut">
              <a:rPr lang="es-MX" smtClean="0"/>
              <a:t>20/06/2026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54957-2B52-4C0D-B842-EBD29FF7E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503DC9-46B1-4A0E-AD7B-127E964DA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E0EC-2EF5-4397-BEBE-27AA5C55F8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956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44F89-24E0-CD85-961D-ACAECBE22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72893E-1CE0-46CD-1938-1DC567440E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D94FCB-380D-ECA1-9858-E50E67979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72A0E0-9CFB-CEA1-F031-923A2B7D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1FAA-D9B2-4F2E-AEC9-5A5C635A0777}" type="datetimeFigureOut">
              <a:rPr lang="es-AR" smtClean="0"/>
              <a:t>20/6/2026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977920-FCE1-36EA-FA1D-F7C99064E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C7F184-331F-7F46-DDC4-9B30D103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6553-BF01-4F6E-8922-97AFD4F9039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455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BBDC5B-0763-0544-6461-F9A7A004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46944D-7908-AF31-36BF-E8F1D9482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87A7B8-DAA8-98D2-EDEF-FC25E4985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8DC890B-5205-BDF1-F9C1-BD540C547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E73BAB-3E65-37F1-BF3D-0545DEC2CF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5C22FA-F9E6-B1B5-BC5C-0CBE0F5F6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1FAA-D9B2-4F2E-AEC9-5A5C635A0777}" type="datetimeFigureOut">
              <a:rPr lang="es-AR" smtClean="0"/>
              <a:t>20/6/2026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2B2E779-A052-63C9-854B-3CA81A9C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CF74897-2791-C887-4360-39C2C03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6553-BF01-4F6E-8922-97AFD4F9039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7916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18B756-7B6B-0AC9-0A55-0663DB51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628FC8F-3F3C-3CE7-3212-30223C95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1FAA-D9B2-4F2E-AEC9-5A5C635A0777}" type="datetimeFigureOut">
              <a:rPr lang="es-AR" smtClean="0"/>
              <a:t>20/6/2026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47998CF-8DD0-6BAC-EED3-FA5A974E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1838CC-1695-E176-2DF5-63EB5C0E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6553-BF01-4F6E-8922-97AFD4F9039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8979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6A13971-6A93-6DE1-39E2-0EB4C011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1FAA-D9B2-4F2E-AEC9-5A5C635A0777}" type="datetimeFigureOut">
              <a:rPr lang="es-AR" smtClean="0"/>
              <a:t>20/6/2026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E137EB8-C890-B864-A125-2E54D7429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C13F8F-6A40-E300-D2D8-98D9F31AC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6553-BF01-4F6E-8922-97AFD4F9039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2935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1D561F-795C-2271-9386-ED0D93A6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141C30-DE16-C08E-5035-FBC7E0291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7C61E9-5668-811A-8C0D-A7F190924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B793D6-76FB-5F98-ACF4-2CFD44618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1FAA-D9B2-4F2E-AEC9-5A5C635A0777}" type="datetimeFigureOut">
              <a:rPr lang="es-AR" smtClean="0"/>
              <a:t>20/6/2026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D480F6-00D7-2A70-31EA-74FC5A6ED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196FD2-555E-EF3F-4E5B-ECD41B96D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6553-BF01-4F6E-8922-97AFD4F9039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276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BBAD1B-5EF0-061D-8472-09DAA57D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0AFFEE-3FBB-695F-6BAF-660E08571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C365B2-270A-CB8C-03D4-8FAB70FE1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E37C6D-B7BE-BE47-53F3-2AE33223A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1FAA-D9B2-4F2E-AEC9-5A5C635A0777}" type="datetimeFigureOut">
              <a:rPr lang="es-AR" smtClean="0"/>
              <a:t>20/6/2026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0ACE44-A241-15ED-1FF5-A9EE6E60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3AA7E7-8684-91A8-11BC-C56F137BF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6553-BF01-4F6E-8922-97AFD4F9039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5815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625C82-AA9D-8021-969E-36BAEDDD7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2C4DC5-F91C-869B-165C-B75AAF763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43EE24-A206-E85F-8BE6-0BFBA0B03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301FAA-D9B2-4F2E-AEC9-5A5C635A0777}" type="datetimeFigureOut">
              <a:rPr lang="es-AR" smtClean="0"/>
              <a:t>20/6/2026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E892D1-3367-61DE-780E-D70EDE2AF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A476C6-9AA8-D5A8-CF1F-E5F54AC83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636553-BF01-4F6E-8922-97AFD4F9039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1801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E7E3FF0-BC36-4D2B-9F41-AFFE9816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CE872D-11DF-48F8-BA06-EA1038883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FD0CF7-D29B-4549-BF13-93182F493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DAAF1-CE8D-42CF-A25D-AEB83215DC0C}" type="datetimeFigureOut">
              <a:rPr lang="es-MX" smtClean="0"/>
              <a:t>20/06/2026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5CB5C6-A891-42E5-8886-114E2A8C8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EE146F-32D8-45AA-9607-9E4CA67B7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1E0EC-2EF5-4397-BEBE-27AA5C55F8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425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emf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13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6037" y="2738825"/>
            <a:ext cx="3819925" cy="138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B6C3CAD-93C1-E54D-C8FA-7DED50953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52" y="590819"/>
            <a:ext cx="2348664" cy="17726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4B7A85-7FC4-FC22-26FC-6A207D658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734" y="563117"/>
            <a:ext cx="2777839" cy="89939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CBE499C-38BD-9C2C-A1F9-90DBE9EF8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639" y="563117"/>
            <a:ext cx="3067661" cy="9575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8DF2D9B-1454-351D-468D-DD33AAE84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145" y="1593980"/>
            <a:ext cx="2137440" cy="74779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1647D59-7AA3-880B-5BA5-160656AD5BAF}"/>
              </a:ext>
            </a:extLst>
          </p:cNvPr>
          <p:cNvSpPr txBox="1"/>
          <p:nvPr/>
        </p:nvSpPr>
        <p:spPr>
          <a:xfrm>
            <a:off x="545621" y="0"/>
            <a:ext cx="11772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Mexico–Canada: Building the next chapter of North American Life Sciences</a:t>
            </a:r>
            <a:endParaRPr lang="en-US" sz="280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BFACDA0-236A-BAE2-3DB3-789D42A9D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1638" y="1647109"/>
            <a:ext cx="3067661" cy="70647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04A79D3D-7BE7-A361-C0E0-606B96272D20}"/>
              </a:ext>
            </a:extLst>
          </p:cNvPr>
          <p:cNvSpPr txBox="1"/>
          <p:nvPr/>
        </p:nvSpPr>
        <p:spPr>
          <a:xfrm>
            <a:off x="3462082" y="2780610"/>
            <a:ext cx="5939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000000"/>
                </a:solidFill>
                <a:effectLst/>
                <a:latin typeface="acumin-pro"/>
              </a:rPr>
              <a:t>Plan México: Growth and prosperity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73A871F-550B-C5FA-857C-BF660109F110}"/>
              </a:ext>
            </a:extLst>
          </p:cNvPr>
          <p:cNvSpPr txBox="1"/>
          <p:nvPr/>
        </p:nvSpPr>
        <p:spPr>
          <a:xfrm>
            <a:off x="827776" y="3361973"/>
            <a:ext cx="615602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1" dirty="0">
                <a:solidFill>
                  <a:srgbClr val="2F2F2F"/>
                </a:solidFill>
                <a:effectLst/>
                <a:latin typeface="acumin-pro"/>
              </a:rPr>
              <a:t>Main objectives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F2F2F"/>
                </a:solidFill>
                <a:effectLst/>
                <a:latin typeface="acumin-pro"/>
              </a:rPr>
              <a:t>Move from the 12th to the 10th largest economy in the world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F2F2F"/>
                </a:solidFill>
                <a:effectLst/>
                <a:latin typeface="acumin-pro"/>
              </a:rPr>
              <a:t> Raise the ratio of investment to GDP to over 25%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F2F2F"/>
                </a:solidFill>
                <a:effectLst/>
                <a:latin typeface="acumin-pro"/>
              </a:rPr>
              <a:t> Generate 1.5 million jobs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F2F2F"/>
                </a:solidFill>
                <a:effectLst/>
                <a:latin typeface="acumin-pro"/>
              </a:rPr>
              <a:t> Increase manufacturing in Mexico and ensure that 50% of domestic supply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F2F2F"/>
                </a:solidFill>
                <a:effectLst/>
                <a:latin typeface="acumin-pro"/>
              </a:rPr>
              <a:t> Manufacture vaccines in the country using advanced biotechnology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n-US" b="0" i="0" dirty="0">
                <a:solidFill>
                  <a:srgbClr val="2F2F2F"/>
                </a:solidFill>
                <a:effectLst/>
                <a:latin typeface="acumin-pro"/>
              </a:rPr>
              <a:t>Ensure that local governments buy at least 50% of their acquisitions from the domestic market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F2F2F"/>
              </a:solidFill>
              <a:effectLst/>
              <a:latin typeface="acumin-pro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0A97F8C-CF5A-C8C8-09B8-CBFECCD4A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9299" y="3429000"/>
            <a:ext cx="478257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2000" i="1" dirty="0" err="1"/>
              <a:t>Mexico's</a:t>
            </a:r>
            <a:r>
              <a:rPr lang="es-AR" sz="2000" i="1" dirty="0"/>
              <a:t> Competitive </a:t>
            </a:r>
            <a:r>
              <a:rPr lang="es-AR" sz="2000" i="1" dirty="0" err="1"/>
              <a:t>Advantages</a:t>
            </a:r>
            <a:r>
              <a:rPr lang="es-AR" sz="2000" i="1" dirty="0"/>
              <a:t>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Tax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incentives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for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strategic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investments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Regulatory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simplification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and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faster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pathways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through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COFEPRIS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Access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to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one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of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the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world's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largest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public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healthcare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procurement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  <a:r>
              <a:rPr lang="es-AR" altLang="es-AR" sz="2000" dirty="0" err="1">
                <a:solidFill>
                  <a:srgbClr val="2F2F2F"/>
                </a:solidFill>
                <a:latin typeface="acumin-pro"/>
              </a:rPr>
              <a:t>systems</a:t>
            </a:r>
            <a:r>
              <a:rPr lang="es-AR" altLang="es-AR" sz="2000" dirty="0">
                <a:solidFill>
                  <a:srgbClr val="2F2F2F"/>
                </a:solidFill>
                <a:latin typeface="acumin-pr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5733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0CBD68A-3B80-7D76-4C69-2CA2280D9B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237373"/>
              </p:ext>
            </p:extLst>
          </p:nvPr>
        </p:nvGraphicFramePr>
        <p:xfrm>
          <a:off x="1601902" y="-79220"/>
          <a:ext cx="5635864" cy="1502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2296000" imgH="21945600" progId="Acrobat.Document.DC">
                  <p:embed/>
                </p:oleObj>
              </mc:Choice>
              <mc:Fallback>
                <p:oleObj name="Acrobat Document" r:id="rId2" imgW="82296000" imgH="219456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01902" y="-79220"/>
                        <a:ext cx="5635864" cy="1502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C2605482-1869-63AB-B664-B228A0DF2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40" y="69745"/>
            <a:ext cx="1762664" cy="63694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DF8A63C-BF48-19F7-98B0-047617E1D3EA}"/>
              </a:ext>
            </a:extLst>
          </p:cNvPr>
          <p:cNvSpPr txBox="1"/>
          <p:nvPr/>
        </p:nvSpPr>
        <p:spPr>
          <a:xfrm>
            <a:off x="7666981" y="661886"/>
            <a:ext cx="2843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Meet the Mexican Delegation at BIO 2026 </a:t>
            </a:r>
            <a:r>
              <a:rPr lang="es-AR" sz="1600" b="1" dirty="0"/>
              <a:t># 4207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411F8A-575E-1A6B-E00A-EC3A5897F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5" y="3872991"/>
            <a:ext cx="4287334" cy="6400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3D6505C-1D9F-2433-E76F-1B5619AEC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07" y="3218499"/>
            <a:ext cx="2198393" cy="6125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7E589D-FDF1-68F5-B66C-7634E6B416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767" y="3326613"/>
            <a:ext cx="1630575" cy="1078066"/>
          </a:xfrm>
          <a:prstGeom prst="rect">
            <a:avLst/>
          </a:prstGeom>
        </p:spPr>
      </p:pic>
      <p:pic>
        <p:nvPicPr>
          <p:cNvPr id="1026" name="Picture 2" descr="Bienvenidos! | Gobierno del Estado de México">
            <a:extLst>
              <a:ext uri="{FF2B5EF4-FFF2-40B4-BE49-F238E27FC236}">
                <a16:creationId xmlns:a16="http://schemas.microsoft.com/office/drawing/2014/main" id="{6BA6E6A3-9F23-5547-5851-735DC06C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388" y="3294334"/>
            <a:ext cx="1297177" cy="11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33FDB89-FB9D-A169-D449-9C6094F91B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04" y="5404559"/>
            <a:ext cx="1479923" cy="50245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FAE6B1-5BAF-A0DA-9E34-2F96220491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204" y="5280255"/>
            <a:ext cx="1479924" cy="75106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C2A441F-21BE-FDEE-FC21-66799AFF6D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266" y="5280255"/>
            <a:ext cx="1677126" cy="6289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7275031-31E4-9E0C-AD16-C0C8E01FA1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5" y="5276052"/>
            <a:ext cx="2287932" cy="63096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29CFF1D-C72A-5DB4-C79C-BABFDDEEE1ED}"/>
              </a:ext>
            </a:extLst>
          </p:cNvPr>
          <p:cNvSpPr txBox="1"/>
          <p:nvPr/>
        </p:nvSpPr>
        <p:spPr>
          <a:xfrm>
            <a:off x="1575902" y="2548590"/>
            <a:ext cx="2541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i="1" u="sng" dirty="0" err="1"/>
              <a:t>Government</a:t>
            </a:r>
            <a:r>
              <a:rPr lang="es-AR" sz="2000" i="1" u="sng" dirty="0"/>
              <a:t> </a:t>
            </a:r>
            <a:r>
              <a:rPr lang="es-AR" sz="2000" i="1" u="sng" dirty="0" err="1"/>
              <a:t>of</a:t>
            </a:r>
            <a:r>
              <a:rPr lang="es-AR" sz="2000" i="1" u="sng" dirty="0"/>
              <a:t> México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735249E-F971-DCB6-5CCB-1D55DCF2FF2E}"/>
              </a:ext>
            </a:extLst>
          </p:cNvPr>
          <p:cNvSpPr txBox="1"/>
          <p:nvPr/>
        </p:nvSpPr>
        <p:spPr>
          <a:xfrm>
            <a:off x="7719751" y="2573359"/>
            <a:ext cx="2165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i="1" u="sng" dirty="0" err="1"/>
              <a:t>State</a:t>
            </a:r>
            <a:r>
              <a:rPr lang="es-AR" sz="2000" i="1" u="sng" dirty="0"/>
              <a:t> </a:t>
            </a:r>
            <a:r>
              <a:rPr lang="es-AR" sz="2000" i="1" u="sng" dirty="0" err="1"/>
              <a:t>Governments</a:t>
            </a:r>
            <a:endParaRPr lang="es-AR" sz="2000" i="1" u="sng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83C8973-6837-4D2B-C998-593103E7ED6B}"/>
              </a:ext>
            </a:extLst>
          </p:cNvPr>
          <p:cNvSpPr txBox="1"/>
          <p:nvPr/>
        </p:nvSpPr>
        <p:spPr>
          <a:xfrm>
            <a:off x="1264633" y="4665825"/>
            <a:ext cx="3007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i="1" u="sng" dirty="0" err="1"/>
              <a:t>Pharmaceutical</a:t>
            </a:r>
            <a:r>
              <a:rPr lang="es-AR" sz="2000" i="1" u="sng" dirty="0"/>
              <a:t> </a:t>
            </a:r>
            <a:r>
              <a:rPr lang="es-AR" sz="2000" i="1" u="sng" dirty="0" err="1"/>
              <a:t>Companies</a:t>
            </a:r>
            <a:endParaRPr lang="es-AR" sz="2000" i="1" u="sng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EB092DC-EDE6-0703-A6E0-039364556FC3}"/>
              </a:ext>
            </a:extLst>
          </p:cNvPr>
          <p:cNvSpPr txBox="1"/>
          <p:nvPr/>
        </p:nvSpPr>
        <p:spPr>
          <a:xfrm>
            <a:off x="6222901" y="4594036"/>
            <a:ext cx="4521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i="1" u="sng" dirty="0" err="1"/>
              <a:t>Research</a:t>
            </a:r>
            <a:r>
              <a:rPr lang="es-AR" sz="2000" i="1" u="sng" dirty="0"/>
              <a:t> &amp; Innovation / </a:t>
            </a:r>
            <a:r>
              <a:rPr lang="es-AR" sz="2000" i="1" u="sng" dirty="0" err="1"/>
              <a:t>Entrepreneurship</a:t>
            </a:r>
            <a:endParaRPr lang="es-AR" sz="2000" i="1" u="sng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262D077-C7F5-D037-402E-0A112130DE81}"/>
              </a:ext>
            </a:extLst>
          </p:cNvPr>
          <p:cNvSpPr txBox="1"/>
          <p:nvPr/>
        </p:nvSpPr>
        <p:spPr>
          <a:xfrm>
            <a:off x="945456" y="1782058"/>
            <a:ext cx="11835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Representatives attending today's </a:t>
            </a:r>
            <a:r>
              <a:rPr lang="en-US" sz="3200" b="1" dirty="0" err="1"/>
              <a:t>BIOTECanada</a:t>
            </a:r>
            <a:r>
              <a:rPr lang="en-US" sz="3200" b="1" dirty="0"/>
              <a:t> Breakfast</a:t>
            </a:r>
            <a:endParaRPr lang="es-AR" sz="3200" b="1" dirty="0"/>
          </a:p>
        </p:txBody>
      </p:sp>
    </p:spTree>
    <p:extLst>
      <p:ext uri="{BB962C8B-B14F-4D97-AF65-F5344CB8AC3E}">
        <p14:creationId xmlns:p14="http://schemas.microsoft.com/office/powerpoint/2010/main" val="2484500117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142</Words>
  <Application>Microsoft Office PowerPoint</Application>
  <PresentationFormat>Panorámica</PresentationFormat>
  <Paragraphs>18</Paragraphs>
  <Slides>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2" baseType="lpstr">
      <vt:lpstr>acumin-pro</vt:lpstr>
      <vt:lpstr>Aptos</vt:lpstr>
      <vt:lpstr>Aptos Display</vt:lpstr>
      <vt:lpstr>Arial</vt:lpstr>
      <vt:lpstr>Calibri</vt:lpstr>
      <vt:lpstr>Calibri Light</vt:lpstr>
      <vt:lpstr>1_Tema de Office</vt:lpstr>
      <vt:lpstr>2_Tema de Office</vt:lpstr>
      <vt:lpstr>Adobe Acrobat Document</vt:lpstr>
      <vt:lpstr>Presentación de PowerPoint</vt:lpstr>
      <vt:lpstr>Presentación de PowerPoint</vt:lpstr>
      <vt:lpstr>Presentación de PowerPoint</vt:lpstr>
    </vt:vector>
  </TitlesOfParts>
  <Company>INSTITUTO TECNOLOGICO DE BUENOS AIRES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Víctor Sánchez</dc:creator>
  <cp:lastModifiedBy>Víctor Sánchez</cp:lastModifiedBy>
  <cp:revision>2</cp:revision>
  <dcterms:created xsi:type="dcterms:W3CDTF">2026-06-21T13:50:50Z</dcterms:created>
  <dcterms:modified xsi:type="dcterms:W3CDTF">2026-06-21T14:33:00Z</dcterms:modified>
</cp:coreProperties>
</file>